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257" r:id="rId3"/>
    <p:sldId id="273" r:id="rId4"/>
    <p:sldId id="258" r:id="rId5"/>
    <p:sldId id="259" r:id="rId6"/>
    <p:sldId id="261" r:id="rId7"/>
    <p:sldId id="266" r:id="rId8"/>
    <p:sldId id="267" r:id="rId9"/>
    <p:sldId id="272" r:id="rId10"/>
    <p:sldId id="265" r:id="rId11"/>
    <p:sldId id="260" r:id="rId12"/>
    <p:sldId id="262" r:id="rId13"/>
    <p:sldId id="263" r:id="rId14"/>
    <p:sldId id="279" r:id="rId15"/>
    <p:sldId id="280" r:id="rId16"/>
    <p:sldId id="281" r:id="rId17"/>
    <p:sldId id="283" r:id="rId18"/>
    <p:sldId id="289" r:id="rId19"/>
    <p:sldId id="282" r:id="rId20"/>
    <p:sldId id="287" r:id="rId21"/>
    <p:sldId id="288" r:id="rId22"/>
    <p:sldId id="284" r:id="rId23"/>
    <p:sldId id="285" r:id="rId24"/>
    <p:sldId id="286" r:id="rId25"/>
    <p:sldId id="290" r:id="rId26"/>
    <p:sldId id="291" r:id="rId27"/>
    <p:sldId id="295" r:id="rId28"/>
    <p:sldId id="292" r:id="rId29"/>
    <p:sldId id="293" r:id="rId30"/>
    <p:sldId id="294" r:id="rId31"/>
    <p:sldId id="296" r:id="rId32"/>
    <p:sldId id="297" r:id="rId33"/>
    <p:sldId id="298" r:id="rId34"/>
    <p:sldId id="299" r:id="rId35"/>
    <p:sldId id="301" r:id="rId36"/>
    <p:sldId id="300" r:id="rId37"/>
    <p:sldId id="302" r:id="rId38"/>
    <p:sldId id="268" r:id="rId39"/>
    <p:sldId id="269" r:id="rId40"/>
    <p:sldId id="270" r:id="rId41"/>
    <p:sldId id="271" r:id="rId42"/>
    <p:sldId id="274" r:id="rId43"/>
    <p:sldId id="275" r:id="rId44"/>
    <p:sldId id="276" r:id="rId45"/>
    <p:sldId id="277" r:id="rId46"/>
    <p:sldId id="278" r:id="rId47"/>
    <p:sldId id="305" r:id="rId48"/>
    <p:sldId id="303" r:id="rId49"/>
    <p:sldId id="30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0106"/>
  </p:normalViewPr>
  <p:slideViewPr>
    <p:cSldViewPr snapToGrid="0" snapToObjects="1">
      <p:cViewPr>
        <p:scale>
          <a:sx n="105" d="100"/>
          <a:sy n="105" d="100"/>
        </p:scale>
        <p:origin x="84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B917D-F380-3544-BA44-3CF24267F67C}" type="datetimeFigureOut">
              <a:rPr lang="en-US" smtClean="0"/>
              <a:t>11/21/18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0D39E-07D2-CA4D-BD8E-5BF89AAAE6A4}" type="slidenum">
              <a:rPr lang="en-US" smtClean="0"/>
              <a:t>‹#›</a:t>
            </a:fld>
            <a:endParaRPr lang="en-US"/>
          </a:p>
        </p:txBody>
      </p:sp>
    </p:spTree>
    <p:extLst>
      <p:ext uri="{BB962C8B-B14F-4D97-AF65-F5344CB8AC3E}">
        <p14:creationId xmlns:p14="http://schemas.microsoft.com/office/powerpoint/2010/main" val="475442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the topic is a brief introduction to Data Science modules in Python.</a:t>
            </a:r>
            <a:r>
              <a:rPr lang="en-US" baseline="0" dirty="0" smtClean="0"/>
              <a:t> </a:t>
            </a:r>
          </a:p>
          <a:p>
            <a:endParaRPr lang="en-US" baseline="0" dirty="0" smtClean="0"/>
          </a:p>
          <a:p>
            <a:r>
              <a:rPr lang="en-US" baseline="0" dirty="0" smtClean="0"/>
              <a:t>We’ll be covering the material a bit differently today. Today we’ll be less interested in exercises and more interested in understanding what different python packages can do for us. I’ll give a brief introduction to data science, a number of python packages, and there will also be tutorials linked below each for you to cover in your own time if they interest you in particular.</a:t>
            </a:r>
            <a:endParaRPr lang="en-US" dirty="0"/>
          </a:p>
        </p:txBody>
      </p:sp>
      <p:sp>
        <p:nvSpPr>
          <p:cNvPr id="4" name="Slide Number Placeholder 3"/>
          <p:cNvSpPr>
            <a:spLocks noGrp="1"/>
          </p:cNvSpPr>
          <p:nvPr>
            <p:ph type="sldNum" sz="quarter" idx="10"/>
          </p:nvPr>
        </p:nvSpPr>
        <p:spPr/>
        <p:txBody>
          <a:bodyPr/>
          <a:lstStyle/>
          <a:p>
            <a:fld id="{47A0D39E-07D2-CA4D-BD8E-5BF89AAAE6A4}" type="slidenum">
              <a:rPr lang="en-US" smtClean="0"/>
              <a:t>1</a:t>
            </a:fld>
            <a:endParaRPr lang="en-US"/>
          </a:p>
        </p:txBody>
      </p:sp>
    </p:spTree>
    <p:extLst>
      <p:ext uri="{BB962C8B-B14F-4D97-AF65-F5344CB8AC3E}">
        <p14:creationId xmlns:p14="http://schemas.microsoft.com/office/powerpoint/2010/main" val="226088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think of this </a:t>
            </a:r>
            <a:r>
              <a:rPr lang="en-US" baseline="0" dirty="0" err="1" smtClean="0"/>
              <a:t>sorta</a:t>
            </a:r>
            <a:r>
              <a:rPr lang="en-US" baseline="0" dirty="0" smtClean="0"/>
              <a:t> mathematically. We use X to predict y. So in this case, X is 28 x 28 for each image, because there are 28 x 28 pixels. </a:t>
            </a:r>
          </a:p>
          <a:p>
            <a:endParaRPr lang="en-US" baseline="0" dirty="0" smtClean="0"/>
          </a:p>
          <a:p>
            <a:r>
              <a:rPr lang="en-US" baseline="0" dirty="0" smtClean="0"/>
              <a:t>We use each pixel to predict y, and so each pixel, we call a </a:t>
            </a:r>
            <a:r>
              <a:rPr lang="en-US" i="1" baseline="0" dirty="0" smtClean="0"/>
              <a:t>predictor variable, </a:t>
            </a:r>
            <a:r>
              <a:rPr lang="en-US" i="0" baseline="0" dirty="0" smtClean="0"/>
              <a:t>or just </a:t>
            </a:r>
            <a:r>
              <a:rPr lang="en-US" i="1" baseline="0" dirty="0" smtClean="0"/>
              <a:t>predictor. </a:t>
            </a:r>
            <a:r>
              <a:rPr lang="en-US" i="0" baseline="0" dirty="0" smtClean="0"/>
              <a:t>So we have 784 predictor variables</a:t>
            </a:r>
            <a:endParaRPr lang="en-US" baseline="0" dirty="0" smtClean="0"/>
          </a:p>
          <a:p>
            <a:endParaRPr lang="en-US" baseline="0" dirty="0" smtClean="0"/>
          </a:p>
          <a:p>
            <a:r>
              <a:rPr lang="en-US" baseline="0" dirty="0" smtClean="0"/>
              <a:t>Y is just a single value, a number from 0 to 9.</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20</a:t>
            </a:fld>
            <a:endParaRPr lang="en-US"/>
          </a:p>
        </p:txBody>
      </p:sp>
    </p:spTree>
    <p:extLst>
      <p:ext uri="{BB962C8B-B14F-4D97-AF65-F5344CB8AC3E}">
        <p14:creationId xmlns:p14="http://schemas.microsoft.com/office/powerpoint/2010/main" val="135995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can view the task of modelling</a:t>
            </a:r>
            <a:r>
              <a:rPr lang="en-US" baseline="0" dirty="0" smtClean="0"/>
              <a:t> inputs to outputs as function-finding. We want to find some function that maps from our </a:t>
            </a:r>
            <a:r>
              <a:rPr lang="en-US" baseline="0" dirty="0" err="1" smtClean="0"/>
              <a:t>Xs</a:t>
            </a:r>
            <a:r>
              <a:rPr lang="en-US" baseline="0" dirty="0" smtClean="0"/>
              <a:t> to </a:t>
            </a:r>
            <a:r>
              <a:rPr lang="en-US" baseline="0" dirty="0" err="1" smtClean="0"/>
              <a:t>ys</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21</a:t>
            </a:fld>
            <a:endParaRPr lang="en-US"/>
          </a:p>
        </p:txBody>
      </p:sp>
    </p:spTree>
    <p:extLst>
      <p:ext uri="{BB962C8B-B14F-4D97-AF65-F5344CB8AC3E}">
        <p14:creationId xmlns:p14="http://schemas.microsoft.com/office/powerpoint/2010/main" val="1882793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can we do? Well for some data, we can use linear regression. Say we’re trying to predict sales, and we are trying to use advertising to predict sales. How many predictors do we have?</a:t>
            </a:r>
          </a:p>
          <a:p>
            <a:endParaRPr lang="en-US" baseline="0" dirty="0" smtClean="0"/>
          </a:p>
          <a:p>
            <a:r>
              <a:rPr lang="en-US" baseline="0" dirty="0" smtClean="0"/>
              <a:t>Here we can see what the relationship between sales and advertising is using linear regression</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22</a:t>
            </a:fld>
            <a:endParaRPr lang="en-US"/>
          </a:p>
        </p:txBody>
      </p:sp>
    </p:spTree>
    <p:extLst>
      <p:ext uri="{BB962C8B-B14F-4D97-AF65-F5344CB8AC3E}">
        <p14:creationId xmlns:p14="http://schemas.microsoft.com/office/powerpoint/2010/main" val="531497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case, it seems linear regression makes a lot of sense.</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23</a:t>
            </a:fld>
            <a:endParaRPr lang="en-US"/>
          </a:p>
        </p:txBody>
      </p:sp>
    </p:spTree>
    <p:extLst>
      <p:ext uri="{BB962C8B-B14F-4D97-AF65-F5344CB8AC3E}">
        <p14:creationId xmlns:p14="http://schemas.microsoft.com/office/powerpoint/2010/main" val="1362410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if we return to the case of digit classification, linear regression doesn’t make a whole lot of sense. After all, our task is to Classify, not regress.</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24</a:t>
            </a:fld>
            <a:endParaRPr lang="en-US"/>
          </a:p>
        </p:txBody>
      </p:sp>
    </p:spTree>
    <p:extLst>
      <p:ext uri="{BB962C8B-B14F-4D97-AF65-F5344CB8AC3E}">
        <p14:creationId xmlns:p14="http://schemas.microsoft.com/office/powerpoint/2010/main" val="1831218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pixel in</a:t>
            </a:r>
            <a:r>
              <a:rPr lang="en-US" baseline="0" dirty="0" smtClean="0"/>
              <a:t> a given image has a number associated with it, and there are 784 pixels. We might guess that the number two has white pixels and black pixels in toughly the same places. </a:t>
            </a:r>
          </a:p>
          <a:p>
            <a:endParaRPr lang="en-US" baseline="0" dirty="0" smtClean="0"/>
          </a:p>
          <a:p>
            <a:r>
              <a:rPr lang="en-US" baseline="0" dirty="0" smtClean="0"/>
              <a:t>And so if we plotted the digits in a 784-dimensional space -- one dimension for each pixel </a:t>
            </a:r>
            <a:r>
              <a:rPr lang="mr-IN" baseline="0" dirty="0" smtClean="0"/>
              <a:t>–</a:t>
            </a:r>
            <a:r>
              <a:rPr lang="en-US" baseline="0" dirty="0" smtClean="0"/>
              <a:t> images of 2s might cluster together, and 3s, and 4s and so on</a:t>
            </a:r>
            <a:r>
              <a:rPr lang="mr-IN" baseline="0" dirty="0" smtClean="0"/>
              <a:t>…</a:t>
            </a:r>
            <a:r>
              <a:rPr lang="en-US" baseline="0" dirty="0" smtClean="0"/>
              <a:t>.</a:t>
            </a:r>
          </a:p>
        </p:txBody>
      </p:sp>
      <p:sp>
        <p:nvSpPr>
          <p:cNvPr id="4" name="Slide Number Placeholder 3"/>
          <p:cNvSpPr>
            <a:spLocks noGrp="1"/>
          </p:cNvSpPr>
          <p:nvPr>
            <p:ph type="sldNum" sz="quarter" idx="10"/>
          </p:nvPr>
        </p:nvSpPr>
        <p:spPr/>
        <p:txBody>
          <a:bodyPr/>
          <a:lstStyle/>
          <a:p>
            <a:fld id="{47A0D39E-07D2-CA4D-BD8E-5BF89AAAE6A4}" type="slidenum">
              <a:rPr lang="en-US" smtClean="0"/>
              <a:t>25</a:t>
            </a:fld>
            <a:endParaRPr lang="en-US"/>
          </a:p>
        </p:txBody>
      </p:sp>
    </p:spTree>
    <p:extLst>
      <p:ext uri="{BB962C8B-B14F-4D97-AF65-F5344CB8AC3E}">
        <p14:creationId xmlns:p14="http://schemas.microsoft.com/office/powerpoint/2010/main" val="1650213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say if we wanted to classify a new digit, we might try to see what’s closest to that point.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this is of course just a 2D representation of our 784 dimensional space. How did we get here? Unsupervised learning, but that’s for another day</a:t>
            </a:r>
          </a:p>
        </p:txBody>
      </p:sp>
      <p:sp>
        <p:nvSpPr>
          <p:cNvPr id="4" name="Slide Number Placeholder 3"/>
          <p:cNvSpPr>
            <a:spLocks noGrp="1"/>
          </p:cNvSpPr>
          <p:nvPr>
            <p:ph type="sldNum" sz="quarter" idx="10"/>
          </p:nvPr>
        </p:nvSpPr>
        <p:spPr/>
        <p:txBody>
          <a:bodyPr/>
          <a:lstStyle/>
          <a:p>
            <a:fld id="{47A0D39E-07D2-CA4D-BD8E-5BF89AAAE6A4}" type="slidenum">
              <a:rPr lang="en-US" smtClean="0"/>
              <a:t>26</a:t>
            </a:fld>
            <a:endParaRPr lang="en-US"/>
          </a:p>
        </p:txBody>
      </p:sp>
    </p:spTree>
    <p:extLst>
      <p:ext uri="{BB962C8B-B14F-4D97-AF65-F5344CB8AC3E}">
        <p14:creationId xmlns:p14="http://schemas.microsoft.com/office/powerpoint/2010/main" val="635931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how do we know how good our model is? We’ll we could look at the accuracy of our model on the training data </a:t>
            </a:r>
            <a:r>
              <a:rPr lang="mr-IN" baseline="0" dirty="0" smtClean="0"/>
              <a:t>…</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of course, if we tested our model on the training data it would be correct 100% of the time. The closest point to any of these digits is itself, which the model was trained on.</a:t>
            </a:r>
          </a:p>
        </p:txBody>
      </p:sp>
      <p:sp>
        <p:nvSpPr>
          <p:cNvPr id="4" name="Slide Number Placeholder 3"/>
          <p:cNvSpPr>
            <a:spLocks noGrp="1"/>
          </p:cNvSpPr>
          <p:nvPr>
            <p:ph type="sldNum" sz="quarter" idx="10"/>
          </p:nvPr>
        </p:nvSpPr>
        <p:spPr/>
        <p:txBody>
          <a:bodyPr/>
          <a:lstStyle/>
          <a:p>
            <a:fld id="{47A0D39E-07D2-CA4D-BD8E-5BF89AAAE6A4}" type="slidenum">
              <a:rPr lang="en-US" smtClean="0"/>
              <a:t>27</a:t>
            </a:fld>
            <a:endParaRPr lang="en-US"/>
          </a:p>
        </p:txBody>
      </p:sp>
    </p:spTree>
    <p:extLst>
      <p:ext uri="{BB962C8B-B14F-4D97-AF65-F5344CB8AC3E}">
        <p14:creationId xmlns:p14="http://schemas.microsoft.com/office/powerpoint/2010/main" val="1396102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do we have a perfect model? Not exactly. Of course, we don’t care about classifying digits we have already labelled for our machine learning model. We want to be able to recognize new digits.</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28</a:t>
            </a:fld>
            <a:endParaRPr lang="en-US"/>
          </a:p>
        </p:txBody>
      </p:sp>
    </p:spTree>
    <p:extLst>
      <p:ext uri="{BB962C8B-B14F-4D97-AF65-F5344CB8AC3E}">
        <p14:creationId xmlns:p14="http://schemas.microsoft.com/office/powerpoint/2010/main" val="929088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case of 1-predictor</a:t>
            </a:r>
            <a:r>
              <a:rPr lang="en-US" baseline="0" dirty="0" smtClean="0"/>
              <a:t> regression, our dilemma might look like this</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29</a:t>
            </a:fld>
            <a:endParaRPr lang="en-US"/>
          </a:p>
        </p:txBody>
      </p:sp>
    </p:spTree>
    <p:extLst>
      <p:ext uri="{BB962C8B-B14F-4D97-AF65-F5344CB8AC3E}">
        <p14:creationId xmlns:p14="http://schemas.microsoft.com/office/powerpoint/2010/main" val="133622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statistics is a</a:t>
            </a:r>
            <a:r>
              <a:rPr lang="en-US" baseline="0" dirty="0" smtClean="0"/>
              <a:t> great subject area.</a:t>
            </a:r>
            <a:endParaRPr lang="en-US" dirty="0"/>
          </a:p>
        </p:txBody>
      </p:sp>
      <p:sp>
        <p:nvSpPr>
          <p:cNvPr id="4" name="Slide Number Placeholder 3"/>
          <p:cNvSpPr>
            <a:spLocks noGrp="1"/>
          </p:cNvSpPr>
          <p:nvPr>
            <p:ph type="sldNum" sz="quarter" idx="10"/>
          </p:nvPr>
        </p:nvSpPr>
        <p:spPr/>
        <p:txBody>
          <a:bodyPr/>
          <a:lstStyle/>
          <a:p>
            <a:fld id="{47A0D39E-07D2-CA4D-BD8E-5BF89AAAE6A4}" type="slidenum">
              <a:rPr lang="en-US" smtClean="0"/>
              <a:t>9</a:t>
            </a:fld>
            <a:endParaRPr lang="en-US"/>
          </a:p>
        </p:txBody>
      </p:sp>
    </p:spTree>
    <p:extLst>
      <p:ext uri="{BB962C8B-B14F-4D97-AF65-F5344CB8AC3E}">
        <p14:creationId xmlns:p14="http://schemas.microsoft.com/office/powerpoint/2010/main" val="1885750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other words, we want to pick up on fundamental patterns about what makes a 5 a 5, rather than just memorize each picture we see. </a:t>
            </a:r>
          </a:p>
          <a:p>
            <a:endParaRPr lang="en-US" dirty="0" smtClean="0"/>
          </a:p>
          <a:p>
            <a:r>
              <a:rPr lang="en-US" dirty="0" smtClean="0"/>
              <a:t>Of course we can also imagine the opposite problem. We</a:t>
            </a:r>
            <a:r>
              <a:rPr lang="en-US" baseline="0" dirty="0" smtClean="0"/>
              <a:t> construct a model that doesn’t learn enough.</a:t>
            </a:r>
          </a:p>
          <a:p>
            <a:endParaRPr lang="en-US" baseline="0" dirty="0" smtClean="0"/>
          </a:p>
          <a:p>
            <a:r>
              <a:rPr lang="en-US" baseline="0" dirty="0" smtClean="0"/>
              <a:t>We call this the overfitting-</a:t>
            </a:r>
            <a:r>
              <a:rPr lang="en-US" baseline="0" dirty="0" err="1" smtClean="0"/>
              <a:t>underfitting</a:t>
            </a:r>
            <a:r>
              <a:rPr lang="en-US" baseline="0" dirty="0" smtClean="0"/>
              <a:t> problem, or the bias-variance tradeoff.</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30</a:t>
            </a:fld>
            <a:endParaRPr lang="en-US"/>
          </a:p>
        </p:txBody>
      </p:sp>
    </p:spTree>
    <p:extLst>
      <p:ext uri="{BB962C8B-B14F-4D97-AF65-F5344CB8AC3E}">
        <p14:creationId xmlns:p14="http://schemas.microsoft.com/office/powerpoint/2010/main" val="1203193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many techniques for dealing with this. Some of this requires domain knowledge. For instance, you only want to include data that is relevant to the task at hand</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31</a:t>
            </a:fld>
            <a:endParaRPr lang="en-US"/>
          </a:p>
        </p:txBody>
      </p:sp>
    </p:spTree>
    <p:extLst>
      <p:ext uri="{BB962C8B-B14F-4D97-AF65-F5344CB8AC3E}">
        <p14:creationId xmlns:p14="http://schemas.microsoft.com/office/powerpoint/2010/main" val="1197830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many techniques for dealing with this. Some of this requires domain knowledge. For instance, you only want to include data that </a:t>
            </a:r>
            <a:r>
              <a:rPr lang="en-US" baseline="0" smtClean="0"/>
              <a:t>is relevant to the task at hand</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32</a:t>
            </a:fld>
            <a:endParaRPr lang="en-US"/>
          </a:p>
        </p:txBody>
      </p:sp>
    </p:spTree>
    <p:extLst>
      <p:ext uri="{BB962C8B-B14F-4D97-AF65-F5344CB8AC3E}">
        <p14:creationId xmlns:p14="http://schemas.microsoft.com/office/powerpoint/2010/main" val="744418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many techniques for dealing with this. Some of this requires domain knowledge. For instance, you only want to include data that </a:t>
            </a:r>
            <a:r>
              <a:rPr lang="en-US" baseline="0" smtClean="0"/>
              <a:t>is relevant to the task at hand</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33</a:t>
            </a:fld>
            <a:endParaRPr lang="en-US"/>
          </a:p>
        </p:txBody>
      </p:sp>
    </p:spTree>
    <p:extLst>
      <p:ext uri="{BB962C8B-B14F-4D97-AF65-F5344CB8AC3E}">
        <p14:creationId xmlns:p14="http://schemas.microsoft.com/office/powerpoint/2010/main" val="309758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thing we can do to prevent this is to create a test set. We can partition our dataset so that the model </a:t>
            </a:r>
            <a:r>
              <a:rPr lang="mr-IN" baseline="0" dirty="0" smtClean="0"/>
              <a:t>–</a:t>
            </a:r>
            <a:r>
              <a:rPr lang="en-US" baseline="0" dirty="0" smtClean="0"/>
              <a:t> after fitting our training data </a:t>
            </a:r>
            <a:r>
              <a:rPr lang="mr-IN" baseline="0" dirty="0" smtClean="0"/>
              <a:t>–</a:t>
            </a:r>
            <a:r>
              <a:rPr lang="en-US" baseline="0" dirty="0" smtClean="0"/>
              <a:t> can be tested on data it’s never seen before, and so we have some final assessment of how good the model is.</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34</a:t>
            </a:fld>
            <a:endParaRPr lang="en-US"/>
          </a:p>
        </p:txBody>
      </p:sp>
    </p:spTree>
    <p:extLst>
      <p:ext uri="{BB962C8B-B14F-4D97-AF65-F5344CB8AC3E}">
        <p14:creationId xmlns:p14="http://schemas.microsoft.com/office/powerpoint/2010/main" val="77042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like in this case,</a:t>
            </a:r>
            <a:r>
              <a:rPr lang="en-US" baseline="0" dirty="0" smtClean="0"/>
              <a:t> the model isn’t very good? Well, we </a:t>
            </a:r>
            <a:r>
              <a:rPr lang="en-US" i="1" baseline="0" dirty="0" smtClean="0"/>
              <a:t>could </a:t>
            </a:r>
            <a:r>
              <a:rPr lang="en-US" i="0" baseline="0" dirty="0" smtClean="0"/>
              <a:t>go back to the training set and start all over again, but we don’t want to do this. As soon as we make changes to the model from knowledge that we have about the test set, the test set no longer assesses how good our model is. Does that make sense?</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35</a:t>
            </a:fld>
            <a:endParaRPr lang="en-US"/>
          </a:p>
        </p:txBody>
      </p:sp>
    </p:spTree>
    <p:extLst>
      <p:ext uri="{BB962C8B-B14F-4D97-AF65-F5344CB8AC3E}">
        <p14:creationId xmlns:p14="http://schemas.microsoft.com/office/powerpoint/2010/main" val="26581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we can do instead is group our data into training / validation / test sets. So at first we can go back and forth between our training and validation set, and make decisions on what kind of a model to use. Then when we feel confident enough about our model we can give it a final assessment in the training set.</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36</a:t>
            </a:fld>
            <a:endParaRPr lang="en-US"/>
          </a:p>
        </p:txBody>
      </p:sp>
    </p:spTree>
    <p:extLst>
      <p:ext uri="{BB962C8B-B14F-4D97-AF65-F5344CB8AC3E}">
        <p14:creationId xmlns:p14="http://schemas.microsoft.com/office/powerpoint/2010/main" val="474671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I’ve put together some </a:t>
            </a:r>
            <a:r>
              <a:rPr lang="en-US" baseline="0" dirty="0" err="1" smtClean="0"/>
              <a:t>ipython</a:t>
            </a:r>
            <a:r>
              <a:rPr lang="en-US" baseline="0" dirty="0" smtClean="0"/>
              <a:t> notebooks with basic explainers for how each of the packages work. I’d recommend going through them in the given order. There aren’t exactly exercises with these because the task at hand is quite difficult, but the latter two walk us through some real modelling examples.</a:t>
            </a:r>
          </a:p>
          <a:p>
            <a:endParaRPr lang="en-US" baseline="0" dirty="0" smtClean="0"/>
          </a:p>
          <a:p>
            <a:r>
              <a:rPr lang="en-US" baseline="0" dirty="0" smtClean="0"/>
              <a:t>Each of them come with links to tutorials, and if you’re interested, I would try them out right now! It’s nice to get comfortable with online tutorials in areas that you’re interested in. </a:t>
            </a:r>
          </a:p>
          <a:p>
            <a:endParaRPr lang="en-US" baseline="0" dirty="0" smtClean="0"/>
          </a:p>
          <a:p>
            <a:r>
              <a:rPr lang="en-US" baseline="0" dirty="0" smtClean="0"/>
              <a:t>And if we’re interested in the end, we can pivot </a:t>
            </a:r>
            <a:r>
              <a:rPr lang="en-US" baseline="0" smtClean="0"/>
              <a:t>to watching a video on </a:t>
            </a:r>
            <a:r>
              <a:rPr lang="en-US" baseline="0" dirty="0" smtClean="0"/>
              <a:t>deep neural networks and how they work. </a:t>
            </a:r>
          </a:p>
        </p:txBody>
      </p:sp>
      <p:sp>
        <p:nvSpPr>
          <p:cNvPr id="4" name="Slide Number Placeholder 3"/>
          <p:cNvSpPr>
            <a:spLocks noGrp="1"/>
          </p:cNvSpPr>
          <p:nvPr>
            <p:ph type="sldNum" sz="quarter" idx="10"/>
          </p:nvPr>
        </p:nvSpPr>
        <p:spPr/>
        <p:txBody>
          <a:bodyPr/>
          <a:lstStyle/>
          <a:p>
            <a:fld id="{47A0D39E-07D2-CA4D-BD8E-5BF89AAAE6A4}" type="slidenum">
              <a:rPr lang="en-US" smtClean="0"/>
              <a:t>48</a:t>
            </a:fld>
            <a:endParaRPr lang="en-US"/>
          </a:p>
        </p:txBody>
      </p:sp>
    </p:spTree>
    <p:extLst>
      <p:ext uri="{BB962C8B-B14F-4D97-AF65-F5344CB8AC3E}">
        <p14:creationId xmlns:p14="http://schemas.microsoft.com/office/powerpoint/2010/main" val="12046991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next week we</a:t>
            </a:r>
            <a:r>
              <a:rPr lang="en-US" baseline="0" dirty="0" smtClean="0"/>
              <a:t> will break up into groups and try to build some more challenging programs than we’ve tackled so far with the help of some tutorials</a:t>
            </a:r>
            <a:endParaRPr lang="en-US" dirty="0"/>
          </a:p>
        </p:txBody>
      </p:sp>
      <p:sp>
        <p:nvSpPr>
          <p:cNvPr id="4" name="Slide Number Placeholder 3"/>
          <p:cNvSpPr>
            <a:spLocks noGrp="1"/>
          </p:cNvSpPr>
          <p:nvPr>
            <p:ph type="sldNum" sz="quarter" idx="10"/>
          </p:nvPr>
        </p:nvSpPr>
        <p:spPr/>
        <p:txBody>
          <a:bodyPr/>
          <a:lstStyle/>
          <a:p>
            <a:fld id="{47A0D39E-07D2-CA4D-BD8E-5BF89AAAE6A4}" type="slidenum">
              <a:rPr lang="en-US" smtClean="0"/>
              <a:t>49</a:t>
            </a:fld>
            <a:endParaRPr lang="en-US"/>
          </a:p>
        </p:txBody>
      </p:sp>
    </p:spTree>
    <p:extLst>
      <p:ext uri="{BB962C8B-B14F-4D97-AF65-F5344CB8AC3E}">
        <p14:creationId xmlns:p14="http://schemas.microsoft.com/office/powerpoint/2010/main" val="941908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 clear, we’re not making</a:t>
            </a:r>
            <a:r>
              <a:rPr lang="en-US" baseline="0" dirty="0" smtClean="0"/>
              <a:t> a living thing here. Machine Learning is indisputably just mathematical modelling. </a:t>
            </a:r>
            <a:endParaRPr lang="en-US" dirty="0"/>
          </a:p>
        </p:txBody>
      </p:sp>
      <p:sp>
        <p:nvSpPr>
          <p:cNvPr id="4" name="Slide Number Placeholder 3"/>
          <p:cNvSpPr>
            <a:spLocks noGrp="1"/>
          </p:cNvSpPr>
          <p:nvPr>
            <p:ph type="sldNum" sz="quarter" idx="10"/>
          </p:nvPr>
        </p:nvSpPr>
        <p:spPr/>
        <p:txBody>
          <a:bodyPr/>
          <a:lstStyle/>
          <a:p>
            <a:fld id="{47A0D39E-07D2-CA4D-BD8E-5BF89AAAE6A4}" type="slidenum">
              <a:rPr lang="en-US" smtClean="0"/>
              <a:t>11</a:t>
            </a:fld>
            <a:endParaRPr lang="en-US"/>
          </a:p>
        </p:txBody>
      </p:sp>
    </p:spTree>
    <p:extLst>
      <p:ext uri="{BB962C8B-B14F-4D97-AF65-F5344CB8AC3E}">
        <p14:creationId xmlns:p14="http://schemas.microsoft.com/office/powerpoint/2010/main" val="1806476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it stands right now, it often requires significant domain knowledge to use data to create state-of-the-art solutions</a:t>
            </a:r>
            <a:endParaRPr lang="en-US" dirty="0"/>
          </a:p>
        </p:txBody>
      </p:sp>
      <p:sp>
        <p:nvSpPr>
          <p:cNvPr id="4" name="Slide Number Placeholder 3"/>
          <p:cNvSpPr>
            <a:spLocks noGrp="1"/>
          </p:cNvSpPr>
          <p:nvPr>
            <p:ph type="sldNum" sz="quarter" idx="10"/>
          </p:nvPr>
        </p:nvSpPr>
        <p:spPr/>
        <p:txBody>
          <a:bodyPr/>
          <a:lstStyle/>
          <a:p>
            <a:fld id="{47A0D39E-07D2-CA4D-BD8E-5BF89AAAE6A4}" type="slidenum">
              <a:rPr lang="en-US" smtClean="0"/>
              <a:t>12</a:t>
            </a:fld>
            <a:endParaRPr lang="en-US"/>
          </a:p>
        </p:txBody>
      </p:sp>
    </p:spTree>
    <p:extLst>
      <p:ext uri="{BB962C8B-B14F-4D97-AF65-F5344CB8AC3E}">
        <p14:creationId xmlns:p14="http://schemas.microsoft.com/office/powerpoint/2010/main" val="2010789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where does Python fit into all of this? A significant portion of the work done in each of the above domains is</a:t>
            </a:r>
            <a:r>
              <a:rPr lang="en-US" baseline="0" dirty="0" smtClean="0"/>
              <a:t> done in Python</a:t>
            </a:r>
            <a:endParaRPr lang="en-US" dirty="0"/>
          </a:p>
        </p:txBody>
      </p:sp>
      <p:sp>
        <p:nvSpPr>
          <p:cNvPr id="4" name="Slide Number Placeholder 3"/>
          <p:cNvSpPr>
            <a:spLocks noGrp="1"/>
          </p:cNvSpPr>
          <p:nvPr>
            <p:ph type="sldNum" sz="quarter" idx="10"/>
          </p:nvPr>
        </p:nvSpPr>
        <p:spPr/>
        <p:txBody>
          <a:bodyPr/>
          <a:lstStyle/>
          <a:p>
            <a:fld id="{47A0D39E-07D2-CA4D-BD8E-5BF89AAAE6A4}" type="slidenum">
              <a:rPr lang="en-US" smtClean="0"/>
              <a:t>13</a:t>
            </a:fld>
            <a:endParaRPr lang="en-US"/>
          </a:p>
        </p:txBody>
      </p:sp>
    </p:spTree>
    <p:extLst>
      <p:ext uri="{BB962C8B-B14F-4D97-AF65-F5344CB8AC3E}">
        <p14:creationId xmlns:p14="http://schemas.microsoft.com/office/powerpoint/2010/main" val="1559602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two types of machine learning: Supervised and unsupervised learning. </a:t>
            </a:r>
          </a:p>
          <a:p>
            <a:endParaRPr lang="en-US" baseline="0" dirty="0" smtClean="0"/>
          </a:p>
          <a:p>
            <a:r>
              <a:rPr lang="en-US" baseline="0" dirty="0" smtClean="0"/>
              <a:t>Supervised learning comes with labels that we are trying to predict.</a:t>
            </a:r>
          </a:p>
          <a:p>
            <a:endParaRPr lang="en-US" baseline="0" dirty="0" smtClean="0"/>
          </a:p>
          <a:p>
            <a:r>
              <a:rPr lang="en-US" baseline="0" dirty="0" smtClean="0"/>
              <a:t>Unsupervised learning does not come with labels, and we are interested in understanding the structure of the data. (Primarily Clustering)</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16</a:t>
            </a:fld>
            <a:endParaRPr lang="en-US"/>
          </a:p>
        </p:txBody>
      </p:sp>
    </p:spTree>
    <p:extLst>
      <p:ext uri="{BB962C8B-B14F-4D97-AF65-F5344CB8AC3E}">
        <p14:creationId xmlns:p14="http://schemas.microsoft.com/office/powerpoint/2010/main" val="1912891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we’re really going to be only</a:t>
            </a:r>
            <a:r>
              <a:rPr lang="en-US" baseline="0" dirty="0" smtClean="0"/>
              <a:t> worried about supervised learning. It’s where most work is done, and what interests us most. Supervised learning is pretty cool, though, and the two complement each other quite well.</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17</a:t>
            </a:fld>
            <a:endParaRPr lang="en-US"/>
          </a:p>
        </p:txBody>
      </p:sp>
    </p:spTree>
    <p:extLst>
      <p:ext uri="{BB962C8B-B14F-4D97-AF65-F5344CB8AC3E}">
        <p14:creationId xmlns:p14="http://schemas.microsoft.com/office/powerpoint/2010/main" val="1473258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 we can</a:t>
            </a:r>
            <a:r>
              <a:rPr lang="en-US" baseline="0" dirty="0" smtClean="0"/>
              <a:t> split supervised learning into two subcategories.</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18</a:t>
            </a:fld>
            <a:endParaRPr lang="en-US"/>
          </a:p>
        </p:txBody>
      </p:sp>
    </p:spTree>
    <p:extLst>
      <p:ext uri="{BB962C8B-B14F-4D97-AF65-F5344CB8AC3E}">
        <p14:creationId xmlns:p14="http://schemas.microsoft.com/office/powerpoint/2010/main" val="1646094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some data, and then some label our outcome that we’re trying to predict. </a:t>
            </a:r>
          </a:p>
          <a:p>
            <a:endParaRPr lang="en-US" dirty="0" smtClean="0"/>
          </a:p>
          <a:p>
            <a:r>
              <a:rPr lang="en-US" dirty="0" smtClean="0"/>
              <a:t>In</a:t>
            </a:r>
            <a:r>
              <a:rPr lang="en-US" baseline="0" dirty="0" smtClean="0"/>
              <a:t> this case, our input data are the pixels in the images, and the numbers that the images represent are the labels</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19</a:t>
            </a:fld>
            <a:endParaRPr lang="en-US"/>
          </a:p>
        </p:txBody>
      </p:sp>
    </p:spTree>
    <p:extLst>
      <p:ext uri="{BB962C8B-B14F-4D97-AF65-F5344CB8AC3E}">
        <p14:creationId xmlns:p14="http://schemas.microsoft.com/office/powerpoint/2010/main" val="320654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CC7B28E-A086-254A-813C-1599276D1609}" type="datetimeFigureOut">
              <a:rPr lang="en-US" smtClean="0"/>
              <a:t>11/21/18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081AA2-D7CA-D748-92DA-D2AED1DC9CF4}" type="slidenum">
              <a:rPr lang="en-US" smtClean="0"/>
              <a:t>‹#›</a:t>
            </a:fld>
            <a:endParaRPr lang="en-US"/>
          </a:p>
        </p:txBody>
      </p:sp>
    </p:spTree>
    <p:extLst>
      <p:ext uri="{BB962C8B-B14F-4D97-AF65-F5344CB8AC3E}">
        <p14:creationId xmlns:p14="http://schemas.microsoft.com/office/powerpoint/2010/main" val="1452469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C7B28E-A086-254A-813C-1599276D1609}" type="datetimeFigureOut">
              <a:rPr lang="en-US" smtClean="0"/>
              <a:t>11/21/18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081AA2-D7CA-D748-92DA-D2AED1DC9CF4}" type="slidenum">
              <a:rPr lang="en-US" smtClean="0"/>
              <a:t>‹#›</a:t>
            </a:fld>
            <a:endParaRPr lang="en-US"/>
          </a:p>
        </p:txBody>
      </p:sp>
    </p:spTree>
    <p:extLst>
      <p:ext uri="{BB962C8B-B14F-4D97-AF65-F5344CB8AC3E}">
        <p14:creationId xmlns:p14="http://schemas.microsoft.com/office/powerpoint/2010/main" val="2085524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C7B28E-A086-254A-813C-1599276D1609}" type="datetimeFigureOut">
              <a:rPr lang="en-US" smtClean="0"/>
              <a:t>11/21/18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081AA2-D7CA-D748-92DA-D2AED1DC9CF4}" type="slidenum">
              <a:rPr lang="en-US" smtClean="0"/>
              <a:t>‹#›</a:t>
            </a:fld>
            <a:endParaRPr lang="en-US"/>
          </a:p>
        </p:txBody>
      </p:sp>
    </p:spTree>
    <p:extLst>
      <p:ext uri="{BB962C8B-B14F-4D97-AF65-F5344CB8AC3E}">
        <p14:creationId xmlns:p14="http://schemas.microsoft.com/office/powerpoint/2010/main" val="184134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C7B28E-A086-254A-813C-1599276D1609}" type="datetimeFigureOut">
              <a:rPr lang="en-US" smtClean="0"/>
              <a:t>11/21/18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081AA2-D7CA-D748-92DA-D2AED1DC9CF4}" type="slidenum">
              <a:rPr lang="en-US" smtClean="0"/>
              <a:t>‹#›</a:t>
            </a:fld>
            <a:endParaRPr lang="en-US"/>
          </a:p>
        </p:txBody>
      </p:sp>
    </p:spTree>
    <p:extLst>
      <p:ext uri="{BB962C8B-B14F-4D97-AF65-F5344CB8AC3E}">
        <p14:creationId xmlns:p14="http://schemas.microsoft.com/office/powerpoint/2010/main" val="1213195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C7B28E-A086-254A-813C-1599276D1609}" type="datetimeFigureOut">
              <a:rPr lang="en-US" smtClean="0"/>
              <a:t>11/21/18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081AA2-D7CA-D748-92DA-D2AED1DC9CF4}" type="slidenum">
              <a:rPr lang="en-US" smtClean="0"/>
              <a:t>‹#›</a:t>
            </a:fld>
            <a:endParaRPr lang="en-US"/>
          </a:p>
        </p:txBody>
      </p:sp>
    </p:spTree>
    <p:extLst>
      <p:ext uri="{BB962C8B-B14F-4D97-AF65-F5344CB8AC3E}">
        <p14:creationId xmlns:p14="http://schemas.microsoft.com/office/powerpoint/2010/main" val="1967057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CC7B28E-A086-254A-813C-1599276D1609}" type="datetimeFigureOut">
              <a:rPr lang="en-US" smtClean="0"/>
              <a:t>11/21/18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081AA2-D7CA-D748-92DA-D2AED1DC9CF4}" type="slidenum">
              <a:rPr lang="en-US" smtClean="0"/>
              <a:t>‹#›</a:t>
            </a:fld>
            <a:endParaRPr lang="en-US"/>
          </a:p>
        </p:txBody>
      </p:sp>
    </p:spTree>
    <p:extLst>
      <p:ext uri="{BB962C8B-B14F-4D97-AF65-F5344CB8AC3E}">
        <p14:creationId xmlns:p14="http://schemas.microsoft.com/office/powerpoint/2010/main" val="1972073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CC7B28E-A086-254A-813C-1599276D1609}" type="datetimeFigureOut">
              <a:rPr lang="en-US" smtClean="0"/>
              <a:t>11/21/18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081AA2-D7CA-D748-92DA-D2AED1DC9CF4}" type="slidenum">
              <a:rPr lang="en-US" smtClean="0"/>
              <a:t>‹#›</a:t>
            </a:fld>
            <a:endParaRPr lang="en-US"/>
          </a:p>
        </p:txBody>
      </p:sp>
    </p:spTree>
    <p:extLst>
      <p:ext uri="{BB962C8B-B14F-4D97-AF65-F5344CB8AC3E}">
        <p14:creationId xmlns:p14="http://schemas.microsoft.com/office/powerpoint/2010/main" val="374252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CC7B28E-A086-254A-813C-1599276D1609}" type="datetimeFigureOut">
              <a:rPr lang="en-US" smtClean="0"/>
              <a:t>11/21/18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81AA2-D7CA-D748-92DA-D2AED1DC9CF4}" type="slidenum">
              <a:rPr lang="en-US" smtClean="0"/>
              <a:t>‹#›</a:t>
            </a:fld>
            <a:endParaRPr lang="en-US"/>
          </a:p>
        </p:txBody>
      </p:sp>
    </p:spTree>
    <p:extLst>
      <p:ext uri="{BB962C8B-B14F-4D97-AF65-F5344CB8AC3E}">
        <p14:creationId xmlns:p14="http://schemas.microsoft.com/office/powerpoint/2010/main" val="88552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C7B28E-A086-254A-813C-1599276D1609}" type="datetimeFigureOut">
              <a:rPr lang="en-US" smtClean="0"/>
              <a:t>11/21/18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081AA2-D7CA-D748-92DA-D2AED1DC9CF4}" type="slidenum">
              <a:rPr lang="en-US" smtClean="0"/>
              <a:t>‹#›</a:t>
            </a:fld>
            <a:endParaRPr lang="en-US"/>
          </a:p>
        </p:txBody>
      </p:sp>
    </p:spTree>
    <p:extLst>
      <p:ext uri="{BB962C8B-B14F-4D97-AF65-F5344CB8AC3E}">
        <p14:creationId xmlns:p14="http://schemas.microsoft.com/office/powerpoint/2010/main" val="88926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C7B28E-A086-254A-813C-1599276D1609}" type="datetimeFigureOut">
              <a:rPr lang="en-US" smtClean="0"/>
              <a:t>11/21/18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081AA2-D7CA-D748-92DA-D2AED1DC9CF4}" type="slidenum">
              <a:rPr lang="en-US" smtClean="0"/>
              <a:t>‹#›</a:t>
            </a:fld>
            <a:endParaRPr lang="en-US"/>
          </a:p>
        </p:txBody>
      </p:sp>
    </p:spTree>
    <p:extLst>
      <p:ext uri="{BB962C8B-B14F-4D97-AF65-F5344CB8AC3E}">
        <p14:creationId xmlns:p14="http://schemas.microsoft.com/office/powerpoint/2010/main" val="2093408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C7B28E-A086-254A-813C-1599276D1609}" type="datetimeFigureOut">
              <a:rPr lang="en-US" smtClean="0"/>
              <a:t>11/21/18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081AA2-D7CA-D748-92DA-D2AED1DC9CF4}" type="slidenum">
              <a:rPr lang="en-US" smtClean="0"/>
              <a:t>‹#›</a:t>
            </a:fld>
            <a:endParaRPr lang="en-US"/>
          </a:p>
        </p:txBody>
      </p:sp>
    </p:spTree>
    <p:extLst>
      <p:ext uri="{BB962C8B-B14F-4D97-AF65-F5344CB8AC3E}">
        <p14:creationId xmlns:p14="http://schemas.microsoft.com/office/powerpoint/2010/main" val="16851966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C7B28E-A086-254A-813C-1599276D1609}" type="datetimeFigureOut">
              <a:rPr lang="en-US" smtClean="0"/>
              <a:t>11/21/18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081AA2-D7CA-D748-92DA-D2AED1DC9CF4}" type="slidenum">
              <a:rPr lang="en-US" smtClean="0"/>
              <a:t>‹#›</a:t>
            </a:fld>
            <a:endParaRPr lang="en-US"/>
          </a:p>
        </p:txBody>
      </p:sp>
    </p:spTree>
    <p:extLst>
      <p:ext uri="{BB962C8B-B14F-4D97-AF65-F5344CB8AC3E}">
        <p14:creationId xmlns:p14="http://schemas.microsoft.com/office/powerpoint/2010/main" val="3169638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6.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200" y="0"/>
            <a:ext cx="9999164" cy="6858000"/>
          </a:xfrm>
          <a:prstGeom prst="rect">
            <a:avLst/>
          </a:prstGeom>
        </p:spPr>
      </p:pic>
    </p:spTree>
    <p:extLst>
      <p:ext uri="{BB962C8B-B14F-4D97-AF65-F5344CB8AC3E}">
        <p14:creationId xmlns:p14="http://schemas.microsoft.com/office/powerpoint/2010/main" val="2292785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7" y="1756545"/>
            <a:ext cx="4081153" cy="255072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1411" y="1756544"/>
            <a:ext cx="4081153" cy="25507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54" y="4307279"/>
            <a:ext cx="4081153" cy="255072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7037" y="4307279"/>
            <a:ext cx="4081153" cy="255072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0377" y="4307265"/>
            <a:ext cx="4081153" cy="255072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5221" y="1756544"/>
            <a:ext cx="4081153" cy="2550721"/>
          </a:xfrm>
          <a:prstGeom prst="rect">
            <a:avLst/>
          </a:prstGeom>
        </p:spPr>
      </p:pic>
      <p:sp>
        <p:nvSpPr>
          <p:cNvPr id="11" name="TextBox 10"/>
          <p:cNvSpPr txBox="1"/>
          <p:nvPr/>
        </p:nvSpPr>
        <p:spPr>
          <a:xfrm>
            <a:off x="0" y="257175"/>
            <a:ext cx="12191999" cy="1200329"/>
          </a:xfrm>
          <a:prstGeom prst="rect">
            <a:avLst/>
          </a:prstGeom>
          <a:noFill/>
        </p:spPr>
        <p:txBody>
          <a:bodyPr wrap="square" rtlCol="0">
            <a:spAutoFit/>
          </a:bodyPr>
          <a:lstStyle/>
          <a:p>
            <a:pPr algn="ctr"/>
            <a:r>
              <a:rPr lang="en-US" sz="7200" b="1" dirty="0" smtClean="0"/>
              <a:t>It’s widely available</a:t>
            </a:r>
            <a:endParaRPr lang="en-US" sz="7200" b="1" dirty="0"/>
          </a:p>
        </p:txBody>
      </p:sp>
    </p:spTree>
    <p:extLst>
      <p:ext uri="{BB962C8B-B14F-4D97-AF65-F5344CB8AC3E}">
        <p14:creationId xmlns:p14="http://schemas.microsoft.com/office/powerpoint/2010/main" val="13127710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813" y="107068"/>
            <a:ext cx="9906000" cy="6622344"/>
          </a:xfrm>
          <a:prstGeom prst="rect">
            <a:avLst/>
          </a:prstGeom>
        </p:spPr>
      </p:pic>
    </p:spTree>
    <p:extLst>
      <p:ext uri="{BB962C8B-B14F-4D97-AF65-F5344CB8AC3E}">
        <p14:creationId xmlns:p14="http://schemas.microsoft.com/office/powerpoint/2010/main" val="20027019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275" y="0"/>
            <a:ext cx="10244138" cy="6817008"/>
          </a:xfrm>
          <a:prstGeom prst="rect">
            <a:avLst/>
          </a:prstGeom>
        </p:spPr>
      </p:pic>
    </p:spTree>
    <p:extLst>
      <p:ext uri="{BB962C8B-B14F-4D97-AF65-F5344CB8AC3E}">
        <p14:creationId xmlns:p14="http://schemas.microsoft.com/office/powerpoint/2010/main" val="18691809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38100"/>
            <a:ext cx="10160000" cy="6781800"/>
          </a:xfrm>
          <a:prstGeom prst="rect">
            <a:avLst/>
          </a:prstGeom>
        </p:spPr>
      </p:pic>
    </p:spTree>
    <p:extLst>
      <p:ext uri="{BB962C8B-B14F-4D97-AF65-F5344CB8AC3E}">
        <p14:creationId xmlns:p14="http://schemas.microsoft.com/office/powerpoint/2010/main" val="19338753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4375" y="185924"/>
            <a:ext cx="10858500" cy="5601533"/>
          </a:xfrm>
          <a:prstGeom prst="rect">
            <a:avLst/>
          </a:prstGeom>
          <a:noFill/>
        </p:spPr>
        <p:txBody>
          <a:bodyPr wrap="square" rtlCol="0">
            <a:spAutoFit/>
          </a:bodyPr>
          <a:lstStyle/>
          <a:p>
            <a:r>
              <a:rPr lang="en-US" sz="5000" b="1" dirty="0" smtClean="0"/>
              <a:t>Basics of Machine Learning (Big Picture)</a:t>
            </a:r>
          </a:p>
          <a:p>
            <a:endParaRPr lang="en-US" sz="5200" b="1" dirty="0"/>
          </a:p>
          <a:p>
            <a:r>
              <a:rPr lang="en-US" sz="5200" b="1" dirty="0" smtClean="0"/>
              <a:t>Python Packages</a:t>
            </a:r>
          </a:p>
          <a:p>
            <a:pPr marL="342900" indent="-342900">
              <a:buFontTx/>
              <a:buChar char="-"/>
            </a:pPr>
            <a:r>
              <a:rPr lang="en-US" sz="2200" dirty="0" smtClean="0"/>
              <a:t>Introduction to </a:t>
            </a:r>
            <a:r>
              <a:rPr lang="en-US" sz="2200" dirty="0" err="1" smtClean="0"/>
              <a:t>Numpy</a:t>
            </a:r>
            <a:endParaRPr lang="en-US" sz="2200" dirty="0"/>
          </a:p>
          <a:p>
            <a:pPr marL="342900" indent="-342900">
              <a:buFontTx/>
              <a:buChar char="-"/>
            </a:pPr>
            <a:r>
              <a:rPr lang="en-US" sz="2200" dirty="0" smtClean="0"/>
              <a:t>Pandas</a:t>
            </a:r>
          </a:p>
          <a:p>
            <a:pPr marL="342900" indent="-342900">
              <a:buFontTx/>
              <a:buChar char="-"/>
            </a:pPr>
            <a:r>
              <a:rPr lang="en-US" sz="2200" dirty="0" err="1" smtClean="0"/>
              <a:t>Matplotlib</a:t>
            </a:r>
            <a:endParaRPr lang="en-US" sz="2200" dirty="0" smtClean="0"/>
          </a:p>
          <a:p>
            <a:pPr marL="342900" indent="-342900">
              <a:buFontTx/>
              <a:buChar char="-"/>
            </a:pPr>
            <a:r>
              <a:rPr lang="en-US" sz="2200" dirty="0" err="1" smtClean="0"/>
              <a:t>Sklearn</a:t>
            </a:r>
            <a:r>
              <a:rPr lang="en-US" sz="2200" dirty="0"/>
              <a:t> </a:t>
            </a:r>
            <a:r>
              <a:rPr lang="en-US" sz="2200" dirty="0" smtClean="0"/>
              <a:t>(with Boston House Prices example)</a:t>
            </a:r>
          </a:p>
          <a:p>
            <a:pPr marL="342900" indent="-342900">
              <a:buFontTx/>
              <a:buChar char="-"/>
            </a:pPr>
            <a:r>
              <a:rPr lang="en-US" sz="2200" dirty="0" err="1" smtClean="0"/>
              <a:t>Keras</a:t>
            </a:r>
            <a:r>
              <a:rPr lang="en-US" sz="2200" dirty="0" smtClean="0"/>
              <a:t> (with MNIST Digit Dataset example)</a:t>
            </a:r>
          </a:p>
          <a:p>
            <a:pPr marL="342900" indent="-342900">
              <a:buFontTx/>
              <a:buChar char="-"/>
            </a:pPr>
            <a:endParaRPr lang="en-US" sz="2200" dirty="0"/>
          </a:p>
          <a:p>
            <a:pPr marL="342900" indent="-342900">
              <a:buFontTx/>
              <a:buChar char="-"/>
            </a:pPr>
            <a:endParaRPr lang="en-US" sz="2200" dirty="0" smtClean="0"/>
          </a:p>
          <a:p>
            <a:r>
              <a:rPr lang="en-US" sz="5000" b="1" dirty="0" smtClean="0"/>
              <a:t>MNIST Digit Dataset &amp; Neural Networks</a:t>
            </a:r>
            <a:endParaRPr lang="en-US" sz="50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4818" y="1487118"/>
            <a:ext cx="4060929" cy="3060700"/>
          </a:xfrm>
          <a:prstGeom prst="rect">
            <a:avLst/>
          </a:prstGeom>
        </p:spPr>
      </p:pic>
    </p:spTree>
    <p:extLst>
      <p:ext uri="{BB962C8B-B14F-4D97-AF65-F5344CB8AC3E}">
        <p14:creationId xmlns:p14="http://schemas.microsoft.com/office/powerpoint/2010/main" val="3893298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4375" y="185924"/>
            <a:ext cx="10858500" cy="3293209"/>
          </a:xfrm>
          <a:prstGeom prst="rect">
            <a:avLst/>
          </a:prstGeom>
          <a:noFill/>
        </p:spPr>
        <p:txBody>
          <a:bodyPr wrap="square" rtlCol="0">
            <a:spAutoFit/>
          </a:bodyPr>
          <a:lstStyle/>
          <a:p>
            <a:r>
              <a:rPr lang="en-US" sz="5200" b="1" dirty="0" smtClean="0"/>
              <a:t>What is Machine Learning?</a:t>
            </a:r>
          </a:p>
          <a:p>
            <a:endParaRPr lang="en-US" sz="5200" b="1" dirty="0"/>
          </a:p>
          <a:p>
            <a:r>
              <a:rPr lang="en-US" sz="5200" b="1" dirty="0" smtClean="0"/>
              <a:t>Goal: Use data to draw conclusions or make predictions</a:t>
            </a:r>
            <a:endParaRPr lang="en-US" sz="5000" b="1" dirty="0"/>
          </a:p>
        </p:txBody>
      </p:sp>
    </p:spTree>
    <p:extLst>
      <p:ext uri="{BB962C8B-B14F-4D97-AF65-F5344CB8AC3E}">
        <p14:creationId xmlns:p14="http://schemas.microsoft.com/office/powerpoint/2010/main" val="10137913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4375" y="185924"/>
            <a:ext cx="10858500" cy="892552"/>
          </a:xfrm>
          <a:prstGeom prst="rect">
            <a:avLst/>
          </a:prstGeom>
          <a:noFill/>
        </p:spPr>
        <p:txBody>
          <a:bodyPr wrap="square" rtlCol="0">
            <a:spAutoFit/>
          </a:bodyPr>
          <a:lstStyle/>
          <a:p>
            <a:r>
              <a:rPr lang="en-US" sz="5000" b="1" dirty="0" smtClean="0"/>
              <a:t>Two types of machine learning</a:t>
            </a:r>
            <a:endParaRPr lang="en-US" sz="50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639" y="1792224"/>
            <a:ext cx="9005781" cy="3960876"/>
          </a:xfrm>
          <a:prstGeom prst="rect">
            <a:avLst/>
          </a:prstGeom>
        </p:spPr>
      </p:pic>
    </p:spTree>
    <p:extLst>
      <p:ext uri="{BB962C8B-B14F-4D97-AF65-F5344CB8AC3E}">
        <p14:creationId xmlns:p14="http://schemas.microsoft.com/office/powerpoint/2010/main" val="7638467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4375" y="185924"/>
            <a:ext cx="10858500" cy="892552"/>
          </a:xfrm>
          <a:prstGeom prst="rect">
            <a:avLst/>
          </a:prstGeom>
          <a:noFill/>
        </p:spPr>
        <p:txBody>
          <a:bodyPr wrap="square" rtlCol="0">
            <a:spAutoFit/>
          </a:bodyPr>
          <a:lstStyle/>
          <a:p>
            <a:r>
              <a:rPr lang="en-US" sz="5000" b="1" dirty="0" smtClean="0"/>
              <a:t>Two types of machine learning</a:t>
            </a:r>
            <a:endParaRPr lang="en-US" sz="50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639" y="1792224"/>
            <a:ext cx="9005781" cy="396087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3048000"/>
            <a:ext cx="4876800" cy="762000"/>
          </a:xfrm>
          <a:prstGeom prst="rect">
            <a:avLst/>
          </a:prstGeom>
        </p:spPr>
      </p:pic>
    </p:spTree>
    <p:extLst>
      <p:ext uri="{BB962C8B-B14F-4D97-AF65-F5344CB8AC3E}">
        <p14:creationId xmlns:p14="http://schemas.microsoft.com/office/powerpoint/2010/main" val="2087412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4375" y="185924"/>
            <a:ext cx="10858500" cy="892552"/>
          </a:xfrm>
          <a:prstGeom prst="rect">
            <a:avLst/>
          </a:prstGeom>
          <a:noFill/>
        </p:spPr>
        <p:txBody>
          <a:bodyPr wrap="square" rtlCol="0">
            <a:spAutoFit/>
          </a:bodyPr>
          <a:lstStyle/>
          <a:p>
            <a:r>
              <a:rPr lang="en-US" sz="5000" b="1" dirty="0" smtClean="0"/>
              <a:t>Two types of supervised learning</a:t>
            </a:r>
            <a:endParaRPr lang="en-US" sz="50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928" y="251200"/>
            <a:ext cx="4876800" cy="762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5" y="1078476"/>
            <a:ext cx="12192000" cy="5990897"/>
          </a:xfrm>
          <a:prstGeom prst="rect">
            <a:avLst/>
          </a:prstGeom>
        </p:spPr>
      </p:pic>
    </p:spTree>
    <p:extLst>
      <p:ext uri="{BB962C8B-B14F-4D97-AF65-F5344CB8AC3E}">
        <p14:creationId xmlns:p14="http://schemas.microsoft.com/office/powerpoint/2010/main" val="9875289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900" y="622300"/>
            <a:ext cx="7424928" cy="5596128"/>
          </a:xfrm>
          <a:prstGeom prst="rect">
            <a:avLst/>
          </a:prstGeom>
        </p:spPr>
      </p:pic>
    </p:spTree>
    <p:extLst>
      <p:ext uri="{BB962C8B-B14F-4D97-AF65-F5344CB8AC3E}">
        <p14:creationId xmlns:p14="http://schemas.microsoft.com/office/powerpoint/2010/main" val="7325426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375" y="257175"/>
            <a:ext cx="10858500" cy="1200329"/>
          </a:xfrm>
          <a:prstGeom prst="rect">
            <a:avLst/>
          </a:prstGeom>
          <a:noFill/>
        </p:spPr>
        <p:txBody>
          <a:bodyPr wrap="square" rtlCol="0">
            <a:spAutoFit/>
          </a:bodyPr>
          <a:lstStyle/>
          <a:p>
            <a:pPr algn="ctr"/>
            <a:r>
              <a:rPr lang="en-US" sz="7200" b="1" dirty="0" smtClean="0"/>
              <a:t>Data Science</a:t>
            </a:r>
            <a:endParaRPr lang="en-US" sz="72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681" y="1457504"/>
            <a:ext cx="5703888" cy="5169687"/>
          </a:xfrm>
          <a:prstGeom prst="rect">
            <a:avLst/>
          </a:prstGeom>
        </p:spPr>
      </p:pic>
    </p:spTree>
    <p:extLst>
      <p:ext uri="{BB962C8B-B14F-4D97-AF65-F5344CB8AC3E}">
        <p14:creationId xmlns:p14="http://schemas.microsoft.com/office/powerpoint/2010/main" val="21186280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860" y="646684"/>
            <a:ext cx="7424928" cy="5596128"/>
          </a:xfrm>
          <a:prstGeom prst="rect">
            <a:avLst/>
          </a:prstGeom>
        </p:spPr>
      </p:pic>
      <p:sp>
        <p:nvSpPr>
          <p:cNvPr id="3" name="TextBox 2"/>
          <p:cNvSpPr txBox="1"/>
          <p:nvPr/>
        </p:nvSpPr>
        <p:spPr>
          <a:xfrm>
            <a:off x="653415" y="2558590"/>
            <a:ext cx="1114425" cy="1569660"/>
          </a:xfrm>
          <a:prstGeom prst="rect">
            <a:avLst/>
          </a:prstGeom>
          <a:noFill/>
        </p:spPr>
        <p:txBody>
          <a:bodyPr wrap="square" rtlCol="0">
            <a:spAutoFit/>
          </a:bodyPr>
          <a:lstStyle/>
          <a:p>
            <a:r>
              <a:rPr lang="en-US" sz="9600" b="1" dirty="0" smtClean="0"/>
              <a:t>X</a:t>
            </a:r>
          </a:p>
        </p:txBody>
      </p:sp>
      <p:sp>
        <p:nvSpPr>
          <p:cNvPr id="5" name="TextBox 4"/>
          <p:cNvSpPr txBox="1"/>
          <p:nvPr/>
        </p:nvSpPr>
        <p:spPr>
          <a:xfrm>
            <a:off x="9860788" y="2430574"/>
            <a:ext cx="1114425" cy="1569660"/>
          </a:xfrm>
          <a:prstGeom prst="rect">
            <a:avLst/>
          </a:prstGeom>
          <a:noFill/>
        </p:spPr>
        <p:txBody>
          <a:bodyPr wrap="square" rtlCol="0">
            <a:spAutoFit/>
          </a:bodyPr>
          <a:lstStyle/>
          <a:p>
            <a:r>
              <a:rPr lang="en-US" sz="9600" b="1" dirty="0" smtClean="0"/>
              <a:t>y</a:t>
            </a:r>
            <a:endParaRPr lang="en-US" sz="9600" b="1" dirty="0"/>
          </a:p>
        </p:txBody>
      </p:sp>
    </p:spTree>
    <p:extLst>
      <p:ext uri="{BB962C8B-B14F-4D97-AF65-F5344CB8AC3E}">
        <p14:creationId xmlns:p14="http://schemas.microsoft.com/office/powerpoint/2010/main" val="752664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3415" y="2558590"/>
            <a:ext cx="1114425" cy="1569660"/>
          </a:xfrm>
          <a:prstGeom prst="rect">
            <a:avLst/>
          </a:prstGeom>
          <a:noFill/>
        </p:spPr>
        <p:txBody>
          <a:bodyPr wrap="square" rtlCol="0">
            <a:spAutoFit/>
          </a:bodyPr>
          <a:lstStyle/>
          <a:p>
            <a:r>
              <a:rPr lang="en-US" sz="9600" b="1" smtClean="0"/>
              <a:t>X</a:t>
            </a:r>
            <a:endParaRPr lang="en-US" sz="9600" b="1" dirty="0"/>
          </a:p>
        </p:txBody>
      </p:sp>
      <p:sp>
        <p:nvSpPr>
          <p:cNvPr id="5" name="TextBox 4"/>
          <p:cNvSpPr txBox="1"/>
          <p:nvPr/>
        </p:nvSpPr>
        <p:spPr>
          <a:xfrm>
            <a:off x="9860788" y="2430574"/>
            <a:ext cx="1114425" cy="1569660"/>
          </a:xfrm>
          <a:prstGeom prst="rect">
            <a:avLst/>
          </a:prstGeom>
          <a:noFill/>
        </p:spPr>
        <p:txBody>
          <a:bodyPr wrap="square" rtlCol="0">
            <a:spAutoFit/>
          </a:bodyPr>
          <a:lstStyle/>
          <a:p>
            <a:r>
              <a:rPr lang="en-US" sz="9600" b="1" dirty="0" smtClean="0"/>
              <a:t>y</a:t>
            </a:r>
            <a:endParaRPr lang="en-US" sz="9600" b="1" dirty="0"/>
          </a:p>
        </p:txBody>
      </p:sp>
      <p:pic>
        <p:nvPicPr>
          <p:cNvPr id="2" name="Picture 1"/>
          <p:cNvPicPr>
            <a:picLocks noChangeAspect="1"/>
          </p:cNvPicPr>
          <p:nvPr/>
        </p:nvPicPr>
        <p:blipFill>
          <a:blip r:embed="rId3"/>
          <a:stretch>
            <a:fillRect/>
          </a:stretch>
        </p:blipFill>
        <p:spPr>
          <a:xfrm>
            <a:off x="2760472" y="315385"/>
            <a:ext cx="6249416" cy="6192603"/>
          </a:xfrm>
          <a:prstGeom prst="rect">
            <a:avLst/>
          </a:prstGeom>
        </p:spPr>
      </p:pic>
    </p:spTree>
    <p:extLst>
      <p:ext uri="{BB962C8B-B14F-4D97-AF65-F5344CB8AC3E}">
        <p14:creationId xmlns:p14="http://schemas.microsoft.com/office/powerpoint/2010/main" val="16740683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148" y="519642"/>
            <a:ext cx="5817108" cy="5836962"/>
          </a:xfrm>
          <a:prstGeom prst="rect">
            <a:avLst/>
          </a:prstGeom>
        </p:spPr>
      </p:pic>
    </p:spTree>
    <p:extLst>
      <p:ext uri="{BB962C8B-B14F-4D97-AF65-F5344CB8AC3E}">
        <p14:creationId xmlns:p14="http://schemas.microsoft.com/office/powerpoint/2010/main" val="9097765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648" y="763901"/>
            <a:ext cx="8267192" cy="5884295"/>
          </a:xfrm>
          <a:prstGeom prst="rect">
            <a:avLst/>
          </a:prstGeom>
        </p:spPr>
      </p:pic>
    </p:spTree>
    <p:extLst>
      <p:ext uri="{BB962C8B-B14F-4D97-AF65-F5344CB8AC3E}">
        <p14:creationId xmlns:p14="http://schemas.microsoft.com/office/powerpoint/2010/main" val="14932383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900" y="622300"/>
            <a:ext cx="7424928" cy="5596128"/>
          </a:xfrm>
          <a:prstGeom prst="rect">
            <a:avLst/>
          </a:prstGeom>
        </p:spPr>
      </p:pic>
    </p:spTree>
    <p:extLst>
      <p:ext uri="{BB962C8B-B14F-4D97-AF65-F5344CB8AC3E}">
        <p14:creationId xmlns:p14="http://schemas.microsoft.com/office/powerpoint/2010/main" val="15700578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480" y="-27492"/>
            <a:ext cx="7108902" cy="6858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480" y="2011680"/>
            <a:ext cx="5328920" cy="2307367"/>
          </a:xfrm>
          <a:prstGeom prst="rect">
            <a:avLst/>
          </a:prstGeom>
        </p:spPr>
      </p:pic>
    </p:spTree>
    <p:extLst>
      <p:ext uri="{BB962C8B-B14F-4D97-AF65-F5344CB8AC3E}">
        <p14:creationId xmlns:p14="http://schemas.microsoft.com/office/powerpoint/2010/main" val="11653894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480" y="-27492"/>
            <a:ext cx="7108902" cy="6858000"/>
          </a:xfrm>
          <a:prstGeom prst="rect">
            <a:avLst/>
          </a:prstGeom>
        </p:spPr>
      </p:pic>
      <p:sp>
        <p:nvSpPr>
          <p:cNvPr id="3" name="TextBox 2"/>
          <p:cNvSpPr txBox="1"/>
          <p:nvPr/>
        </p:nvSpPr>
        <p:spPr>
          <a:xfrm>
            <a:off x="6968871" y="963168"/>
            <a:ext cx="590169" cy="1569660"/>
          </a:xfrm>
          <a:prstGeom prst="rect">
            <a:avLst/>
          </a:prstGeom>
          <a:noFill/>
        </p:spPr>
        <p:txBody>
          <a:bodyPr wrap="square" rtlCol="0">
            <a:spAutoFit/>
          </a:bodyPr>
          <a:lstStyle/>
          <a:p>
            <a:r>
              <a:rPr lang="en-US" sz="9600" b="1" dirty="0"/>
              <a:t>.</a:t>
            </a:r>
            <a:endParaRPr lang="en-US" sz="9600" b="1"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480" y="2011680"/>
            <a:ext cx="5328920" cy="2307367"/>
          </a:xfrm>
          <a:prstGeom prst="rect">
            <a:avLst/>
          </a:prstGeom>
        </p:spPr>
      </p:pic>
      <p:sp>
        <p:nvSpPr>
          <p:cNvPr id="5" name="Freeform 4"/>
          <p:cNvSpPr/>
          <p:nvPr/>
        </p:nvSpPr>
        <p:spPr>
          <a:xfrm>
            <a:off x="5449824" y="1267968"/>
            <a:ext cx="1755648" cy="512289"/>
          </a:xfrm>
          <a:custGeom>
            <a:avLst/>
            <a:gdLst>
              <a:gd name="connsiteX0" fmla="*/ 0 w 1755648"/>
              <a:gd name="connsiteY0" fmla="*/ 109728 h 512289"/>
              <a:gd name="connsiteX1" fmla="*/ 1182624 w 1755648"/>
              <a:gd name="connsiteY1" fmla="*/ 134112 h 512289"/>
              <a:gd name="connsiteX2" fmla="*/ 1450848 w 1755648"/>
              <a:gd name="connsiteY2" fmla="*/ 256032 h 512289"/>
              <a:gd name="connsiteX3" fmla="*/ 1511808 w 1755648"/>
              <a:gd name="connsiteY3" fmla="*/ 304800 h 512289"/>
              <a:gd name="connsiteX4" fmla="*/ 1584960 w 1755648"/>
              <a:gd name="connsiteY4" fmla="*/ 365760 h 512289"/>
              <a:gd name="connsiteX5" fmla="*/ 1633728 w 1755648"/>
              <a:gd name="connsiteY5" fmla="*/ 438912 h 512289"/>
              <a:gd name="connsiteX6" fmla="*/ 1682496 w 1755648"/>
              <a:gd name="connsiteY6" fmla="*/ 512064 h 512289"/>
              <a:gd name="connsiteX7" fmla="*/ 1597152 w 1755648"/>
              <a:gd name="connsiteY7" fmla="*/ 499872 h 512289"/>
              <a:gd name="connsiteX8" fmla="*/ 1438656 w 1755648"/>
              <a:gd name="connsiteY8" fmla="*/ 463296 h 512289"/>
              <a:gd name="connsiteX9" fmla="*/ 1353312 w 1755648"/>
              <a:gd name="connsiteY9" fmla="*/ 451104 h 512289"/>
              <a:gd name="connsiteX10" fmla="*/ 1280160 w 1755648"/>
              <a:gd name="connsiteY10" fmla="*/ 438912 h 512289"/>
              <a:gd name="connsiteX11" fmla="*/ 1341120 w 1755648"/>
              <a:gd name="connsiteY11" fmla="*/ 426720 h 512289"/>
              <a:gd name="connsiteX12" fmla="*/ 1463040 w 1755648"/>
              <a:gd name="connsiteY12" fmla="*/ 451104 h 512289"/>
              <a:gd name="connsiteX13" fmla="*/ 1633728 w 1755648"/>
              <a:gd name="connsiteY13" fmla="*/ 475488 h 512289"/>
              <a:gd name="connsiteX14" fmla="*/ 1670304 w 1755648"/>
              <a:gd name="connsiteY14" fmla="*/ 487680 h 512289"/>
              <a:gd name="connsiteX15" fmla="*/ 1755648 w 1755648"/>
              <a:gd name="connsiteY15" fmla="*/ 512064 h 512289"/>
              <a:gd name="connsiteX16" fmla="*/ 1743456 w 1755648"/>
              <a:gd name="connsiteY16" fmla="*/ 426720 h 512289"/>
              <a:gd name="connsiteX17" fmla="*/ 1719072 w 1755648"/>
              <a:gd name="connsiteY17" fmla="*/ 365760 h 512289"/>
              <a:gd name="connsiteX18" fmla="*/ 1706880 w 1755648"/>
              <a:gd name="connsiteY18" fmla="*/ 0 h 51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5648" h="512289">
                <a:moveTo>
                  <a:pt x="0" y="109728"/>
                </a:moveTo>
                <a:cubicBezTo>
                  <a:pt x="462068" y="186739"/>
                  <a:pt x="-312159" y="61550"/>
                  <a:pt x="1182624" y="134112"/>
                </a:cubicBezTo>
                <a:cubicBezTo>
                  <a:pt x="1266348" y="138176"/>
                  <a:pt x="1383996" y="211464"/>
                  <a:pt x="1450848" y="256032"/>
                </a:cubicBezTo>
                <a:cubicBezTo>
                  <a:pt x="1472500" y="270467"/>
                  <a:pt x="1492224" y="287664"/>
                  <a:pt x="1511808" y="304800"/>
                </a:cubicBezTo>
                <a:cubicBezTo>
                  <a:pt x="1586908" y="370512"/>
                  <a:pt x="1510104" y="315856"/>
                  <a:pt x="1584960" y="365760"/>
                </a:cubicBezTo>
                <a:cubicBezTo>
                  <a:pt x="1608277" y="435711"/>
                  <a:pt x="1580454" y="370417"/>
                  <a:pt x="1633728" y="438912"/>
                </a:cubicBezTo>
                <a:cubicBezTo>
                  <a:pt x="1651720" y="462045"/>
                  <a:pt x="1711507" y="516208"/>
                  <a:pt x="1682496" y="512064"/>
                </a:cubicBezTo>
                <a:cubicBezTo>
                  <a:pt x="1654048" y="508000"/>
                  <a:pt x="1625331" y="505508"/>
                  <a:pt x="1597152" y="499872"/>
                </a:cubicBezTo>
                <a:cubicBezTo>
                  <a:pt x="1454783" y="471398"/>
                  <a:pt x="1547769" y="481482"/>
                  <a:pt x="1438656" y="463296"/>
                </a:cubicBezTo>
                <a:cubicBezTo>
                  <a:pt x="1410310" y="458572"/>
                  <a:pt x="1381715" y="455474"/>
                  <a:pt x="1353312" y="451104"/>
                </a:cubicBezTo>
                <a:cubicBezTo>
                  <a:pt x="1328879" y="447345"/>
                  <a:pt x="1304544" y="442976"/>
                  <a:pt x="1280160" y="438912"/>
                </a:cubicBezTo>
                <a:cubicBezTo>
                  <a:pt x="1300480" y="434848"/>
                  <a:pt x="1320398" y="426720"/>
                  <a:pt x="1341120" y="426720"/>
                </a:cubicBezTo>
                <a:cubicBezTo>
                  <a:pt x="1394784" y="426720"/>
                  <a:pt x="1414703" y="443048"/>
                  <a:pt x="1463040" y="451104"/>
                </a:cubicBezTo>
                <a:cubicBezTo>
                  <a:pt x="1519732" y="460553"/>
                  <a:pt x="1633728" y="475488"/>
                  <a:pt x="1633728" y="475488"/>
                </a:cubicBezTo>
                <a:cubicBezTo>
                  <a:pt x="1645920" y="479552"/>
                  <a:pt x="1657947" y="484149"/>
                  <a:pt x="1670304" y="487680"/>
                </a:cubicBezTo>
                <a:cubicBezTo>
                  <a:pt x="1777467" y="518298"/>
                  <a:pt x="1667951" y="482832"/>
                  <a:pt x="1755648" y="512064"/>
                </a:cubicBezTo>
                <a:cubicBezTo>
                  <a:pt x="1751584" y="483616"/>
                  <a:pt x="1750426" y="454599"/>
                  <a:pt x="1743456" y="426720"/>
                </a:cubicBezTo>
                <a:cubicBezTo>
                  <a:pt x="1738148" y="405488"/>
                  <a:pt x="1720941" y="387565"/>
                  <a:pt x="1719072" y="365760"/>
                </a:cubicBezTo>
                <a:cubicBezTo>
                  <a:pt x="1708654" y="244218"/>
                  <a:pt x="1706880" y="0"/>
                  <a:pt x="1706880"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2792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860" y="646684"/>
            <a:ext cx="7424928" cy="5596128"/>
          </a:xfrm>
          <a:prstGeom prst="rect">
            <a:avLst/>
          </a:prstGeom>
        </p:spPr>
      </p:pic>
    </p:spTree>
    <p:extLst>
      <p:ext uri="{BB962C8B-B14F-4D97-AF65-F5344CB8AC3E}">
        <p14:creationId xmlns:p14="http://schemas.microsoft.com/office/powerpoint/2010/main" val="9808699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51214" y="0"/>
            <a:ext cx="10289572" cy="6858000"/>
          </a:xfrm>
          <a:prstGeom prst="rect">
            <a:avLst/>
          </a:prstGeom>
        </p:spPr>
      </p:pic>
    </p:spTree>
    <p:extLst>
      <p:ext uri="{BB962C8B-B14F-4D97-AF65-F5344CB8AC3E}">
        <p14:creationId xmlns:p14="http://schemas.microsoft.com/office/powerpoint/2010/main" val="804246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48" y="1816608"/>
            <a:ext cx="9607392" cy="3527552"/>
          </a:xfrm>
          <a:prstGeom prst="rect">
            <a:avLst/>
          </a:prstGeom>
        </p:spPr>
      </p:pic>
    </p:spTree>
    <p:extLst>
      <p:ext uri="{BB962C8B-B14F-4D97-AF65-F5344CB8AC3E}">
        <p14:creationId xmlns:p14="http://schemas.microsoft.com/office/powerpoint/2010/main" val="8394776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288" y="0"/>
            <a:ext cx="4550702" cy="6858000"/>
          </a:xfrm>
          <a:prstGeom prst="rect">
            <a:avLst/>
          </a:prstGeom>
        </p:spPr>
      </p:pic>
      <p:pic>
        <p:nvPicPr>
          <p:cNvPr id="1026" name="Picture 2" descr="https://cdn-images-1.medium.com/max/1600/1*xeL6H95k1LS3P30FtD4a5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275" y="0"/>
            <a:ext cx="4886325" cy="681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2089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968" y="162071"/>
            <a:ext cx="5497576" cy="6854425"/>
          </a:xfrm>
          <a:prstGeom prst="rect">
            <a:avLst/>
          </a:prstGeom>
        </p:spPr>
      </p:pic>
    </p:spTree>
    <p:extLst>
      <p:ext uri="{BB962C8B-B14F-4D97-AF65-F5344CB8AC3E}">
        <p14:creationId xmlns:p14="http://schemas.microsoft.com/office/powerpoint/2010/main" val="16661059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622300"/>
            <a:ext cx="12153900" cy="5613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0" y="673100"/>
            <a:ext cx="11925300" cy="5499100"/>
          </a:xfrm>
          <a:prstGeom prst="rect">
            <a:avLst/>
          </a:prstGeom>
        </p:spPr>
      </p:pic>
    </p:spTree>
    <p:extLst>
      <p:ext uri="{BB962C8B-B14F-4D97-AF65-F5344CB8AC3E}">
        <p14:creationId xmlns:p14="http://schemas.microsoft.com/office/powerpoint/2010/main" val="5802892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622300"/>
            <a:ext cx="12153900" cy="5613400"/>
          </a:xfrm>
          <a:prstGeom prst="rect">
            <a:avLst/>
          </a:prstGeom>
        </p:spPr>
      </p:pic>
    </p:spTree>
    <p:extLst>
      <p:ext uri="{BB962C8B-B14F-4D97-AF65-F5344CB8AC3E}">
        <p14:creationId xmlns:p14="http://schemas.microsoft.com/office/powerpoint/2010/main" val="13553342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622300"/>
            <a:ext cx="12153900" cy="5613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0" y="673100"/>
            <a:ext cx="11925300" cy="54991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558800"/>
            <a:ext cx="11874500" cy="5740400"/>
          </a:xfrm>
          <a:prstGeom prst="rect">
            <a:avLst/>
          </a:prstGeom>
        </p:spPr>
      </p:pic>
    </p:spTree>
    <p:extLst>
      <p:ext uri="{BB962C8B-B14F-4D97-AF65-F5344CB8AC3E}">
        <p14:creationId xmlns:p14="http://schemas.microsoft.com/office/powerpoint/2010/main" val="2057332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160" y="1496568"/>
            <a:ext cx="8890000" cy="3340100"/>
          </a:xfrm>
          <a:prstGeom prst="rect">
            <a:avLst/>
          </a:prstGeom>
        </p:spPr>
      </p:pic>
    </p:spTree>
    <p:extLst>
      <p:ext uri="{BB962C8B-B14F-4D97-AF65-F5344CB8AC3E}">
        <p14:creationId xmlns:p14="http://schemas.microsoft.com/office/powerpoint/2010/main" val="7209008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160" y="1496568"/>
            <a:ext cx="8890000" cy="3340100"/>
          </a:xfrm>
          <a:prstGeom prst="rect">
            <a:avLst/>
          </a:prstGeom>
        </p:spPr>
      </p:pic>
    </p:spTree>
    <p:extLst>
      <p:ext uri="{BB962C8B-B14F-4D97-AF65-F5344CB8AC3E}">
        <p14:creationId xmlns:p14="http://schemas.microsoft.com/office/powerpoint/2010/main" val="18562901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60600"/>
            <a:ext cx="12192000" cy="2325215"/>
          </a:xfrm>
          <a:prstGeom prst="rect">
            <a:avLst/>
          </a:prstGeom>
        </p:spPr>
      </p:pic>
    </p:spTree>
    <p:extLst>
      <p:ext uri="{BB962C8B-B14F-4D97-AF65-F5344CB8AC3E}">
        <p14:creationId xmlns:p14="http://schemas.microsoft.com/office/powerpoint/2010/main" val="19426915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4375" y="185924"/>
            <a:ext cx="10858500" cy="5601533"/>
          </a:xfrm>
          <a:prstGeom prst="rect">
            <a:avLst/>
          </a:prstGeom>
          <a:noFill/>
        </p:spPr>
        <p:txBody>
          <a:bodyPr wrap="square" rtlCol="0">
            <a:spAutoFit/>
          </a:bodyPr>
          <a:lstStyle/>
          <a:p>
            <a:r>
              <a:rPr lang="en-US" sz="5000" b="1" dirty="0" smtClean="0"/>
              <a:t>Basics of Machine Learning (Big Picture)</a:t>
            </a:r>
          </a:p>
          <a:p>
            <a:endParaRPr lang="en-US" sz="5200" b="1" dirty="0"/>
          </a:p>
          <a:p>
            <a:r>
              <a:rPr lang="en-US" sz="5200" b="1" dirty="0" smtClean="0"/>
              <a:t>Python Packages</a:t>
            </a:r>
          </a:p>
          <a:p>
            <a:pPr marL="342900" indent="-342900">
              <a:buFontTx/>
              <a:buChar char="-"/>
            </a:pPr>
            <a:r>
              <a:rPr lang="en-US" sz="2200" dirty="0" smtClean="0"/>
              <a:t>Introduction to </a:t>
            </a:r>
            <a:r>
              <a:rPr lang="en-US" sz="2200" dirty="0" err="1" smtClean="0"/>
              <a:t>Numpy</a:t>
            </a:r>
            <a:endParaRPr lang="en-US" sz="2200" dirty="0"/>
          </a:p>
          <a:p>
            <a:pPr marL="342900" indent="-342900">
              <a:buFontTx/>
              <a:buChar char="-"/>
            </a:pPr>
            <a:r>
              <a:rPr lang="en-US" sz="2200" dirty="0" smtClean="0"/>
              <a:t>Pandas</a:t>
            </a:r>
          </a:p>
          <a:p>
            <a:pPr marL="342900" indent="-342900">
              <a:buFontTx/>
              <a:buChar char="-"/>
            </a:pPr>
            <a:r>
              <a:rPr lang="en-US" sz="2200" dirty="0" err="1" smtClean="0"/>
              <a:t>Matplotlib</a:t>
            </a:r>
            <a:endParaRPr lang="en-US" sz="2200" dirty="0" smtClean="0"/>
          </a:p>
          <a:p>
            <a:pPr marL="342900" indent="-342900">
              <a:buFontTx/>
              <a:buChar char="-"/>
            </a:pPr>
            <a:r>
              <a:rPr lang="en-US" sz="2200" dirty="0" err="1" smtClean="0"/>
              <a:t>Sklearn</a:t>
            </a:r>
            <a:r>
              <a:rPr lang="en-US" sz="2200" dirty="0"/>
              <a:t> </a:t>
            </a:r>
            <a:r>
              <a:rPr lang="en-US" sz="2200" dirty="0" smtClean="0"/>
              <a:t>(with Boston House Prices example)</a:t>
            </a:r>
          </a:p>
          <a:p>
            <a:pPr marL="342900" indent="-342900">
              <a:buFontTx/>
              <a:buChar char="-"/>
            </a:pPr>
            <a:r>
              <a:rPr lang="en-US" sz="2200" dirty="0" err="1" smtClean="0"/>
              <a:t>Keras</a:t>
            </a:r>
            <a:r>
              <a:rPr lang="en-US" sz="2200" dirty="0" smtClean="0"/>
              <a:t> (with MNIST Digit Dataset example)</a:t>
            </a:r>
          </a:p>
          <a:p>
            <a:pPr marL="342900" indent="-342900">
              <a:buFontTx/>
              <a:buChar char="-"/>
            </a:pPr>
            <a:endParaRPr lang="en-US" sz="2200" dirty="0"/>
          </a:p>
          <a:p>
            <a:pPr marL="342900" indent="-342900">
              <a:buFontTx/>
              <a:buChar char="-"/>
            </a:pPr>
            <a:endParaRPr lang="en-US" sz="2200" dirty="0" smtClean="0"/>
          </a:p>
          <a:p>
            <a:r>
              <a:rPr lang="en-US" sz="5000" b="1" dirty="0" smtClean="0"/>
              <a:t>MNIST Digit Dataset &amp; Neural Networks</a:t>
            </a:r>
            <a:endParaRPr lang="en-US" sz="50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4818" y="1487118"/>
            <a:ext cx="4060929" cy="3060700"/>
          </a:xfrm>
          <a:prstGeom prst="rect">
            <a:avLst/>
          </a:prstGeom>
        </p:spPr>
      </p:pic>
    </p:spTree>
    <p:extLst>
      <p:ext uri="{BB962C8B-B14F-4D97-AF65-F5344CB8AC3E}">
        <p14:creationId xmlns:p14="http://schemas.microsoft.com/office/powerpoint/2010/main" val="19047488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2057400"/>
            <a:ext cx="10871200" cy="2730500"/>
          </a:xfrm>
          <a:prstGeom prst="rect">
            <a:avLst/>
          </a:prstGeom>
        </p:spPr>
      </p:pic>
    </p:spTree>
    <p:extLst>
      <p:ext uri="{BB962C8B-B14F-4D97-AF65-F5344CB8AC3E}">
        <p14:creationId xmlns:p14="http://schemas.microsoft.com/office/powerpoint/2010/main" val="1594918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00" y="2743200"/>
            <a:ext cx="10845800" cy="1371600"/>
          </a:xfrm>
          <a:prstGeom prst="rect">
            <a:avLst/>
          </a:prstGeom>
        </p:spPr>
      </p:pic>
    </p:spTree>
    <p:extLst>
      <p:ext uri="{BB962C8B-B14F-4D97-AF65-F5344CB8AC3E}">
        <p14:creationId xmlns:p14="http://schemas.microsoft.com/office/powerpoint/2010/main" val="907204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57175"/>
            <a:ext cx="12191999" cy="1200329"/>
          </a:xfrm>
          <a:prstGeom prst="rect">
            <a:avLst/>
          </a:prstGeom>
          <a:noFill/>
        </p:spPr>
        <p:txBody>
          <a:bodyPr wrap="square" rtlCol="0">
            <a:spAutoFit/>
          </a:bodyPr>
          <a:lstStyle/>
          <a:p>
            <a:pPr algn="ctr"/>
            <a:r>
              <a:rPr lang="en-US" sz="7200" b="1" dirty="0" smtClean="0"/>
              <a:t>Why are we excited about it?</a:t>
            </a:r>
            <a:endParaRPr lang="en-US" sz="7200" b="1" dirty="0"/>
          </a:p>
        </p:txBody>
      </p:sp>
      <p:sp>
        <p:nvSpPr>
          <p:cNvPr id="3" name="Rectangle 2"/>
          <p:cNvSpPr/>
          <p:nvPr/>
        </p:nvSpPr>
        <p:spPr>
          <a:xfrm>
            <a:off x="7051962" y="3535053"/>
            <a:ext cx="3359125" cy="584775"/>
          </a:xfrm>
          <a:prstGeom prst="rect">
            <a:avLst/>
          </a:prstGeom>
        </p:spPr>
        <p:txBody>
          <a:bodyPr wrap="none">
            <a:spAutoFit/>
          </a:bodyPr>
          <a:lstStyle/>
          <a:p>
            <a:r>
              <a:rPr lang="en-US" sz="3200" dirty="0" err="1" smtClean="0"/>
              <a:t>www.captionbot.ai</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381656"/>
            <a:ext cx="7051964" cy="5476344"/>
          </a:xfrm>
          <a:prstGeom prst="rect">
            <a:avLst/>
          </a:prstGeom>
        </p:spPr>
      </p:pic>
    </p:spTree>
    <p:extLst>
      <p:ext uri="{BB962C8B-B14F-4D97-AF65-F5344CB8AC3E}">
        <p14:creationId xmlns:p14="http://schemas.microsoft.com/office/powerpoint/2010/main" val="3555879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900" y="1993900"/>
            <a:ext cx="10985500" cy="2870200"/>
          </a:xfrm>
          <a:prstGeom prst="rect">
            <a:avLst/>
          </a:prstGeom>
        </p:spPr>
      </p:pic>
    </p:spTree>
    <p:extLst>
      <p:ext uri="{BB962C8B-B14F-4D97-AF65-F5344CB8AC3E}">
        <p14:creationId xmlns:p14="http://schemas.microsoft.com/office/powerpoint/2010/main" val="257784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2247900"/>
            <a:ext cx="10934700" cy="2362200"/>
          </a:xfrm>
          <a:prstGeom prst="rect">
            <a:avLst/>
          </a:prstGeom>
        </p:spPr>
      </p:pic>
    </p:spTree>
    <p:extLst>
      <p:ext uri="{BB962C8B-B14F-4D97-AF65-F5344CB8AC3E}">
        <p14:creationId xmlns:p14="http://schemas.microsoft.com/office/powerpoint/2010/main" val="1117172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409700"/>
            <a:ext cx="11112500" cy="4025900"/>
          </a:xfrm>
          <a:prstGeom prst="rect">
            <a:avLst/>
          </a:prstGeom>
        </p:spPr>
      </p:pic>
    </p:spTree>
    <p:extLst>
      <p:ext uri="{BB962C8B-B14F-4D97-AF65-F5344CB8AC3E}">
        <p14:creationId xmlns:p14="http://schemas.microsoft.com/office/powerpoint/2010/main" val="1917973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1854200"/>
            <a:ext cx="10922000" cy="3136900"/>
          </a:xfrm>
          <a:prstGeom prst="rect">
            <a:avLst/>
          </a:prstGeom>
        </p:spPr>
      </p:pic>
    </p:spTree>
    <p:extLst>
      <p:ext uri="{BB962C8B-B14F-4D97-AF65-F5344CB8AC3E}">
        <p14:creationId xmlns:p14="http://schemas.microsoft.com/office/powerpoint/2010/main" val="16500982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2400300"/>
            <a:ext cx="11049000" cy="2044700"/>
          </a:xfrm>
          <a:prstGeom prst="rect">
            <a:avLst/>
          </a:prstGeom>
        </p:spPr>
      </p:pic>
    </p:spTree>
    <p:extLst>
      <p:ext uri="{BB962C8B-B14F-4D97-AF65-F5344CB8AC3E}">
        <p14:creationId xmlns:p14="http://schemas.microsoft.com/office/powerpoint/2010/main" val="5970334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2057400"/>
            <a:ext cx="11036300" cy="2730500"/>
          </a:xfrm>
          <a:prstGeom prst="rect">
            <a:avLst/>
          </a:prstGeom>
        </p:spPr>
      </p:pic>
    </p:spTree>
    <p:extLst>
      <p:ext uri="{BB962C8B-B14F-4D97-AF65-F5344CB8AC3E}">
        <p14:creationId xmlns:p14="http://schemas.microsoft.com/office/powerpoint/2010/main" val="12969230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100" y="2425700"/>
            <a:ext cx="6769100" cy="2006600"/>
          </a:xfrm>
          <a:prstGeom prst="rect">
            <a:avLst/>
          </a:prstGeom>
        </p:spPr>
      </p:pic>
    </p:spTree>
    <p:extLst>
      <p:ext uri="{BB962C8B-B14F-4D97-AF65-F5344CB8AC3E}">
        <p14:creationId xmlns:p14="http://schemas.microsoft.com/office/powerpoint/2010/main" val="5566423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43516"/>
          </a:xfrm>
          <a:prstGeom prst="rect">
            <a:avLst/>
          </a:prstGeom>
        </p:spPr>
      </p:pic>
    </p:spTree>
    <p:extLst>
      <p:ext uri="{BB962C8B-B14F-4D97-AF65-F5344CB8AC3E}">
        <p14:creationId xmlns:p14="http://schemas.microsoft.com/office/powerpoint/2010/main" val="15247667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4375" y="185924"/>
            <a:ext cx="10858500" cy="5601533"/>
          </a:xfrm>
          <a:prstGeom prst="rect">
            <a:avLst/>
          </a:prstGeom>
          <a:noFill/>
        </p:spPr>
        <p:txBody>
          <a:bodyPr wrap="square" rtlCol="0">
            <a:spAutoFit/>
          </a:bodyPr>
          <a:lstStyle/>
          <a:p>
            <a:r>
              <a:rPr lang="en-US" sz="5000" b="1" dirty="0" smtClean="0"/>
              <a:t>Basics of Machine Learning (Big Picture)</a:t>
            </a:r>
          </a:p>
          <a:p>
            <a:endParaRPr lang="en-US" sz="5200" b="1" dirty="0"/>
          </a:p>
          <a:p>
            <a:r>
              <a:rPr lang="en-US" sz="5200" b="1" dirty="0" smtClean="0"/>
              <a:t>Python Packages</a:t>
            </a:r>
          </a:p>
          <a:p>
            <a:pPr marL="342900" indent="-342900">
              <a:buFontTx/>
              <a:buChar char="-"/>
            </a:pPr>
            <a:r>
              <a:rPr lang="en-US" sz="2200" dirty="0" smtClean="0"/>
              <a:t>Introduction to </a:t>
            </a:r>
            <a:r>
              <a:rPr lang="en-US" sz="2200" dirty="0" err="1" smtClean="0"/>
              <a:t>Numpy</a:t>
            </a:r>
            <a:endParaRPr lang="en-US" sz="2200" dirty="0"/>
          </a:p>
          <a:p>
            <a:pPr marL="342900" indent="-342900">
              <a:buFontTx/>
              <a:buChar char="-"/>
            </a:pPr>
            <a:r>
              <a:rPr lang="en-US" sz="2200" dirty="0" smtClean="0"/>
              <a:t>Pandas</a:t>
            </a:r>
          </a:p>
          <a:p>
            <a:pPr marL="342900" indent="-342900">
              <a:buFontTx/>
              <a:buChar char="-"/>
            </a:pPr>
            <a:r>
              <a:rPr lang="en-US" sz="2200" dirty="0" err="1" smtClean="0"/>
              <a:t>Matplotlib</a:t>
            </a:r>
            <a:endParaRPr lang="en-US" sz="2200" dirty="0" smtClean="0"/>
          </a:p>
          <a:p>
            <a:pPr marL="342900" indent="-342900">
              <a:buFontTx/>
              <a:buChar char="-"/>
            </a:pPr>
            <a:r>
              <a:rPr lang="en-US" sz="2200" dirty="0" err="1" smtClean="0"/>
              <a:t>Sklearn</a:t>
            </a:r>
            <a:r>
              <a:rPr lang="en-US" sz="2200" dirty="0"/>
              <a:t> </a:t>
            </a:r>
            <a:r>
              <a:rPr lang="en-US" sz="2200" dirty="0" smtClean="0"/>
              <a:t>(with Boston House Prices example)</a:t>
            </a:r>
          </a:p>
          <a:p>
            <a:pPr marL="342900" indent="-342900">
              <a:buFontTx/>
              <a:buChar char="-"/>
            </a:pPr>
            <a:r>
              <a:rPr lang="en-US" sz="2200" dirty="0" err="1" smtClean="0"/>
              <a:t>Keras</a:t>
            </a:r>
            <a:r>
              <a:rPr lang="en-US" sz="2200" dirty="0" smtClean="0"/>
              <a:t> (with MNIST Digit Dataset example)</a:t>
            </a:r>
          </a:p>
          <a:p>
            <a:pPr marL="342900" indent="-342900">
              <a:buFontTx/>
              <a:buChar char="-"/>
            </a:pPr>
            <a:endParaRPr lang="en-US" sz="2200" dirty="0"/>
          </a:p>
          <a:p>
            <a:pPr marL="342900" indent="-342900">
              <a:buFontTx/>
              <a:buChar char="-"/>
            </a:pPr>
            <a:endParaRPr lang="en-US" sz="2200" dirty="0" smtClean="0"/>
          </a:p>
          <a:p>
            <a:r>
              <a:rPr lang="en-US" sz="5000" b="1" dirty="0" smtClean="0"/>
              <a:t>MNIST Digit Dataset &amp; Neural Networks</a:t>
            </a:r>
            <a:endParaRPr lang="en-US" sz="50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818" y="1487118"/>
            <a:ext cx="4060929" cy="3060700"/>
          </a:xfrm>
          <a:prstGeom prst="rect">
            <a:avLst/>
          </a:prstGeom>
        </p:spPr>
      </p:pic>
    </p:spTree>
    <p:extLst>
      <p:ext uri="{BB962C8B-B14F-4D97-AF65-F5344CB8AC3E}">
        <p14:creationId xmlns:p14="http://schemas.microsoft.com/office/powerpoint/2010/main" val="5752297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4375" y="185924"/>
            <a:ext cx="10858500" cy="4339650"/>
          </a:xfrm>
          <a:prstGeom prst="rect">
            <a:avLst/>
          </a:prstGeom>
          <a:noFill/>
        </p:spPr>
        <p:txBody>
          <a:bodyPr wrap="square" rtlCol="0">
            <a:spAutoFit/>
          </a:bodyPr>
          <a:lstStyle/>
          <a:p>
            <a:r>
              <a:rPr lang="en-US" sz="5000" b="1" dirty="0" smtClean="0"/>
              <a:t>What tutorials next week?</a:t>
            </a:r>
          </a:p>
          <a:p>
            <a:endParaRPr lang="en-US" sz="5000" b="1" dirty="0"/>
          </a:p>
          <a:p>
            <a:pPr marL="342900" indent="-342900">
              <a:buFontTx/>
              <a:buChar char="-"/>
            </a:pPr>
            <a:r>
              <a:rPr lang="en-US" sz="2200" dirty="0" smtClean="0"/>
              <a:t>Build a </a:t>
            </a:r>
            <a:r>
              <a:rPr lang="en-US" sz="2200" dirty="0" err="1" smtClean="0"/>
              <a:t>tweetbot</a:t>
            </a:r>
            <a:r>
              <a:rPr lang="en-US" sz="2200" dirty="0" smtClean="0"/>
              <a:t> in Python</a:t>
            </a:r>
          </a:p>
          <a:p>
            <a:pPr marL="342900" indent="-342900">
              <a:buFontTx/>
              <a:buChar char="-"/>
            </a:pPr>
            <a:r>
              <a:rPr lang="en-US" sz="2200" dirty="0" smtClean="0"/>
              <a:t>Mass email sending</a:t>
            </a:r>
          </a:p>
          <a:p>
            <a:pPr marL="342900" indent="-342900">
              <a:buFontTx/>
              <a:buChar char="-"/>
            </a:pPr>
            <a:r>
              <a:rPr lang="en-US" sz="2200" dirty="0" smtClean="0"/>
              <a:t>Controlling your mouse / keyboard in Python</a:t>
            </a:r>
          </a:p>
          <a:p>
            <a:pPr marL="342900" indent="-342900">
              <a:buFontTx/>
              <a:buChar char="-"/>
            </a:pPr>
            <a:r>
              <a:rPr lang="en-US" sz="2200" dirty="0" smtClean="0"/>
              <a:t>Running scripts in the background of your computer (</a:t>
            </a:r>
            <a:r>
              <a:rPr lang="en-US" sz="2200" dirty="0" err="1" smtClean="0"/>
              <a:t>MacOS</a:t>
            </a:r>
            <a:r>
              <a:rPr lang="en-US" sz="2200" dirty="0" smtClean="0"/>
              <a:t>)</a:t>
            </a:r>
          </a:p>
          <a:p>
            <a:pPr marL="342900" indent="-342900">
              <a:buFontTx/>
              <a:buChar char="-"/>
            </a:pPr>
            <a:r>
              <a:rPr lang="en-US" sz="2200" dirty="0" smtClean="0"/>
              <a:t>More tutorials you might be interested in? Let me know!</a:t>
            </a:r>
          </a:p>
          <a:p>
            <a:pPr marL="342900" indent="-342900">
              <a:buFontTx/>
              <a:buChar char="-"/>
            </a:pPr>
            <a:endParaRPr lang="en-US" sz="2200" dirty="0" smtClean="0"/>
          </a:p>
          <a:p>
            <a:endParaRPr lang="en-US" sz="2200" dirty="0" smtClean="0"/>
          </a:p>
          <a:p>
            <a:endParaRPr lang="en-US" sz="2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6050" y="3486606"/>
            <a:ext cx="4060929" cy="3060700"/>
          </a:xfrm>
          <a:prstGeom prst="rect">
            <a:avLst/>
          </a:prstGeom>
        </p:spPr>
      </p:pic>
    </p:spTree>
    <p:extLst>
      <p:ext uri="{BB962C8B-B14F-4D97-AF65-F5344CB8AC3E}">
        <p14:creationId xmlns:p14="http://schemas.microsoft.com/office/powerpoint/2010/main" val="2062260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7424" y="0"/>
            <a:ext cx="9185400" cy="584775"/>
          </a:xfrm>
          <a:prstGeom prst="rect">
            <a:avLst/>
          </a:prstGeom>
        </p:spPr>
        <p:txBody>
          <a:bodyPr wrap="none">
            <a:spAutoFit/>
          </a:bodyPr>
          <a:lstStyle/>
          <a:p>
            <a:r>
              <a:rPr lang="en-US" sz="3200" dirty="0" smtClean="0"/>
              <a:t>https://</a:t>
            </a:r>
            <a:r>
              <a:rPr lang="en-US" sz="3200" dirty="0" err="1" smtClean="0"/>
              <a:t>www.youtube.com</a:t>
            </a:r>
            <a:r>
              <a:rPr lang="en-US" sz="3200" dirty="0" smtClean="0"/>
              <a:t>/</a:t>
            </a:r>
            <a:r>
              <a:rPr lang="en-US" sz="3200" dirty="0" err="1" smtClean="0"/>
              <a:t>watch?v</a:t>
            </a:r>
            <a:r>
              <a:rPr lang="en-US" sz="3200" dirty="0" smtClean="0"/>
              <a:t>=D5VN56jQMWM</a:t>
            </a: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871" y="679777"/>
            <a:ext cx="9762506" cy="5995694"/>
          </a:xfrm>
          <a:prstGeom prst="rect">
            <a:avLst/>
          </a:prstGeom>
        </p:spPr>
      </p:pic>
    </p:spTree>
    <p:extLst>
      <p:ext uri="{BB962C8B-B14F-4D97-AF65-F5344CB8AC3E}">
        <p14:creationId xmlns:p14="http://schemas.microsoft.com/office/powerpoint/2010/main" val="20674890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762000"/>
            <a:ext cx="10185400" cy="5334000"/>
          </a:xfrm>
          <a:prstGeom prst="rect">
            <a:avLst/>
          </a:prstGeom>
        </p:spPr>
      </p:pic>
    </p:spTree>
    <p:extLst>
      <p:ext uri="{BB962C8B-B14F-4D97-AF65-F5344CB8AC3E}">
        <p14:creationId xmlns:p14="http://schemas.microsoft.com/office/powerpoint/2010/main" val="19003565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200" y="546100"/>
            <a:ext cx="10248900" cy="5753100"/>
          </a:xfrm>
          <a:prstGeom prst="rect">
            <a:avLst/>
          </a:prstGeom>
        </p:spPr>
      </p:pic>
    </p:spTree>
    <p:extLst>
      <p:ext uri="{BB962C8B-B14F-4D97-AF65-F5344CB8AC3E}">
        <p14:creationId xmlns:p14="http://schemas.microsoft.com/office/powerpoint/2010/main" val="5115923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0" y="1549400"/>
            <a:ext cx="8890000" cy="3759200"/>
          </a:xfrm>
          <a:prstGeom prst="rect">
            <a:avLst/>
          </a:prstGeom>
        </p:spPr>
      </p:pic>
    </p:spTree>
    <p:extLst>
      <p:ext uri="{BB962C8B-B14F-4D97-AF65-F5344CB8AC3E}">
        <p14:creationId xmlns:p14="http://schemas.microsoft.com/office/powerpoint/2010/main" val="13559104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850" y="-198186"/>
            <a:ext cx="9061450" cy="6811711"/>
          </a:xfrm>
          <a:prstGeom prst="rect">
            <a:avLst/>
          </a:prstGeom>
        </p:spPr>
      </p:pic>
    </p:spTree>
    <p:extLst>
      <p:ext uri="{BB962C8B-B14F-4D97-AF65-F5344CB8AC3E}">
        <p14:creationId xmlns:p14="http://schemas.microsoft.com/office/powerpoint/2010/main" val="13937620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TotalTime>
  <Words>1494</Words>
  <Application>Microsoft Macintosh PowerPoint</Application>
  <PresentationFormat>Widescreen</PresentationFormat>
  <Paragraphs>141</Paragraphs>
  <Slides>49</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edwardhartemink@gmail.com</dc:creator>
  <cp:lastModifiedBy>edwardhartemink@gmail.com</cp:lastModifiedBy>
  <cp:revision>19</cp:revision>
  <dcterms:created xsi:type="dcterms:W3CDTF">2018-11-21T13:00:39Z</dcterms:created>
  <dcterms:modified xsi:type="dcterms:W3CDTF">2018-11-21T20:29:40Z</dcterms:modified>
</cp:coreProperties>
</file>